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vml" ContentType="application/vnd.openxmlformats-officedocument.vmlDrawing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60" r:id="rId1"/>
    <p:sldMasterId id="2147483673" r:id="rId2"/>
    <p:sldMasterId id="2147483683" r:id="rId3"/>
  </p:sldMasterIdLst>
  <p:notesMasterIdLst>
    <p:notesMasterId r:id="rId45"/>
  </p:notesMasterIdLst>
  <p:handoutMasterIdLst>
    <p:handoutMasterId r:id="rId46"/>
  </p:handoutMasterIdLst>
  <p:sldIdLst>
    <p:sldId id="470" r:id="rId4"/>
    <p:sldId id="258" r:id="rId5"/>
    <p:sldId id="342" r:id="rId6"/>
    <p:sldId id="289" r:id="rId7"/>
    <p:sldId id="511" r:id="rId8"/>
    <p:sldId id="290" r:id="rId9"/>
    <p:sldId id="512" r:id="rId10"/>
    <p:sldId id="513" r:id="rId11"/>
    <p:sldId id="266" r:id="rId12"/>
    <p:sldId id="372" r:id="rId13"/>
    <p:sldId id="379" r:id="rId14"/>
    <p:sldId id="380" r:id="rId15"/>
    <p:sldId id="424" r:id="rId16"/>
    <p:sldId id="373" r:id="rId17"/>
    <p:sldId id="518" r:id="rId18"/>
    <p:sldId id="519" r:id="rId19"/>
    <p:sldId id="521" r:id="rId20"/>
    <p:sldId id="522" r:id="rId21"/>
    <p:sldId id="313" r:id="rId22"/>
    <p:sldId id="425" r:id="rId23"/>
    <p:sldId id="520" r:id="rId24"/>
    <p:sldId id="449" r:id="rId25"/>
    <p:sldId id="450" r:id="rId26"/>
    <p:sldId id="451" r:id="rId27"/>
    <p:sldId id="514" r:id="rId28"/>
    <p:sldId id="523" r:id="rId29"/>
    <p:sldId id="524" r:id="rId30"/>
    <p:sldId id="517" r:id="rId31"/>
    <p:sldId id="510" r:id="rId32"/>
    <p:sldId id="283" r:id="rId33"/>
    <p:sldId id="334" r:id="rId34"/>
    <p:sldId id="320" r:id="rId35"/>
    <p:sldId id="319" r:id="rId36"/>
    <p:sldId id="284" r:id="rId37"/>
    <p:sldId id="426" r:id="rId38"/>
    <p:sldId id="527" r:id="rId39"/>
    <p:sldId id="525" r:id="rId40"/>
    <p:sldId id="528" r:id="rId41"/>
    <p:sldId id="270" r:id="rId42"/>
    <p:sldId id="339" r:id="rId43"/>
    <p:sldId id="340" r:id="rId44"/>
  </p:sldIdLst>
  <p:sldSz cx="9144000" cy="5143500" type="screen16x9"/>
  <p:notesSz cx="9947275" cy="6858000"/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0FB62A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0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-324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tags" Target="tags/tag1.xml"/><Relationship Id="rId50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commentAuthors" Target="commentAuthors.xml"/><Relationship Id="rId8" Type="http://schemas.openxmlformats.org/officeDocument/2006/relationships/slide" Target="slides/slide5.xml"/><Relationship Id="rId51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4" Type="http://schemas.openxmlformats.org/officeDocument/2006/relationships/image" Target="../media/image3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2019/11/11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1424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2019/11/11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4728" y="3300412"/>
            <a:ext cx="795782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366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导入新知</a:t>
            </a:r>
          </a:p>
        </p:txBody>
      </p:sp>
    </p:spTree>
    <p:extLst>
      <p:ext uri="{BB962C8B-B14F-4D97-AF65-F5344CB8AC3E}">
        <p14:creationId xmlns:p14="http://schemas.microsoft.com/office/powerpoint/2010/main" val="738891013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/>
                </a:solidFill>
              </a:rPr>
              <a:pPr/>
              <a:t>2019/11/11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090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/>
                </a:solidFill>
              </a:rPr>
              <a:pPr/>
              <a:t>2019/11/11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4903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1_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9A0DB2DC-4C9A-4742-B13C-FB6460FD3503}" type="slidenum"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pPr/>
              <a:t>‹#›</a:t>
            </a:fld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2936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t>2019/11/11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730"/>
            <a:ext cx="7886700" cy="416995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660566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2019/11/11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25096915"/>
      </p:ext>
    </p:extLst>
  </p:cSld>
  <p:clrMapOvr>
    <a:masterClrMapping/>
  </p:clrMapOvr>
  <p:transition spd="slow">
    <p:random/>
  </p:transition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722730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0502216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5024092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0428147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2019/11/11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8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素养目标</a:t>
            </a:r>
          </a:p>
        </p:txBody>
      </p:sp>
    </p:spTree>
    <p:extLst>
      <p:ext uri="{BB962C8B-B14F-4D97-AF65-F5344CB8AC3E}">
        <p14:creationId xmlns:p14="http://schemas.microsoft.com/office/powerpoint/2010/main" val="777610122"/>
      </p:ext>
    </p:extLst>
  </p:cSld>
  <p:clrMapOvr>
    <a:masterClrMapping/>
  </p:clrMapOvr>
  <p:transition spd="slow">
    <p:random/>
  </p:transition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6463039"/>
      </p:ext>
    </p:extLst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50985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23285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59573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6220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探究新知</a:t>
            </a:r>
          </a:p>
        </p:txBody>
      </p:sp>
    </p:spTree>
    <p:extLst>
      <p:ext uri="{BB962C8B-B14F-4D97-AF65-F5344CB8AC3E}">
        <p14:creationId xmlns:p14="http://schemas.microsoft.com/office/powerpoint/2010/main" val="3378246532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巩固练习</a:t>
            </a:r>
          </a:p>
        </p:txBody>
      </p:sp>
    </p:spTree>
    <p:extLst>
      <p:ext uri="{BB962C8B-B14F-4D97-AF65-F5344CB8AC3E}">
        <p14:creationId xmlns:p14="http://schemas.microsoft.com/office/powerpoint/2010/main" val="744424249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课堂检测</a:t>
            </a:r>
          </a:p>
        </p:txBody>
      </p:sp>
    </p:spTree>
    <p:extLst>
      <p:ext uri="{BB962C8B-B14F-4D97-AF65-F5344CB8AC3E}">
        <p14:creationId xmlns:p14="http://schemas.microsoft.com/office/powerpoint/2010/main" val="3095951360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课堂小结</a:t>
            </a:r>
          </a:p>
        </p:txBody>
      </p:sp>
    </p:spTree>
    <p:extLst>
      <p:ext uri="{BB962C8B-B14F-4D97-AF65-F5344CB8AC3E}">
        <p14:creationId xmlns:p14="http://schemas.microsoft.com/office/powerpoint/2010/main" val="2887952121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课后作业</a:t>
            </a:r>
          </a:p>
        </p:txBody>
      </p:sp>
    </p:spTree>
    <p:extLst>
      <p:ext uri="{BB962C8B-B14F-4D97-AF65-F5344CB8AC3E}">
        <p14:creationId xmlns:p14="http://schemas.microsoft.com/office/powerpoint/2010/main" val="2953392905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2685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372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8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线连接符 10"/>
          <p:cNvCxnSpPr/>
          <p:nvPr/>
        </p:nvCxnSpPr>
        <p:spPr>
          <a:xfrm>
            <a:off x="1588" y="407062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reeform 74"/>
          <p:cNvSpPr>
            <a:spLocks noChangeAspect="1" noEditPoints="1"/>
          </p:cNvSpPr>
          <p:nvPr/>
        </p:nvSpPr>
        <p:spPr bwMode="auto">
          <a:xfrm>
            <a:off x="96041" y="55536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6000369" y="57091"/>
            <a:ext cx="21242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9.2 </a:t>
            </a:r>
            <a:r>
              <a:rPr lang="zh-CN" altLang="en-US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液体的压强</a:t>
            </a:r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  <a:ea typeface="宋体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13" name="Picture 2"/>
            <p:cNvPicPr>
              <a:picLocks noChangeAspect="1" noChangeArrowheads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noFill/>
            <a:ln w="28575" cap="flat" cmpd="sng" algn="ctr">
              <a:solidFill>
                <a:srgbClr val="FFC000">
                  <a:lumMod val="60000"/>
                  <a:lumOff val="40000"/>
                </a:srgbClr>
              </a:solidFill>
              <a:prstDash val="solid"/>
              <a:miter lim="800000"/>
              <a:headEnd type="triangle" w="med" len="med"/>
              <a:tailEnd type="none" w="med" len="med"/>
            </a:ln>
            <a:effectLst/>
          </p:spPr>
        </p:cxnSp>
        <p:cxnSp>
          <p:nvCxnSpPr>
            <p:cNvPr id="15" name="直接连接符 14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noFill/>
            <a:ln w="19050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869900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86" r:id="rId13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7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9" name="Picture 2"/>
            <p:cNvPicPr>
              <a:picLocks noChangeAspect="1" noChangeArrowheads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直接连接符 9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ln w="28575">
              <a:solidFill>
                <a:schemeClr val="accent4">
                  <a:lumMod val="60000"/>
                  <a:lumOff val="40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"/>
          <p:cNvSpPr txBox="1">
            <a:spLocks noChangeArrowheads="1"/>
          </p:cNvSpPr>
          <p:nvPr/>
        </p:nvSpPr>
        <p:spPr bwMode="auto">
          <a:xfrm>
            <a:off x="6000369" y="57091"/>
            <a:ext cx="21242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9.2 </a:t>
            </a:r>
            <a:r>
              <a:rPr lang="zh-CN" altLang="en-US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液体的压强</a:t>
            </a:r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  <a:ea typeface="宋体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345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1179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.png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29233;&#21098;&#36753;-&#28082;&#20307;&#21387;&#24378;&#29305;&#28857;&#30340;&#24212;&#29992;.mp4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0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7" Type="http://schemas.openxmlformats.org/officeDocument/2006/relationships/image" Target="../media/image22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13.pn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25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9.bin"/><Relationship Id="rId10" Type="http://schemas.openxmlformats.org/officeDocument/2006/relationships/image" Target="../media/image31.wmf"/><Relationship Id="rId4" Type="http://schemas.openxmlformats.org/officeDocument/2006/relationships/image" Target="../media/image28.wmf"/><Relationship Id="rId9" Type="http://schemas.openxmlformats.org/officeDocument/2006/relationships/oleObject" Target="../embeddings/oleObject11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oleObject" Target="../embeddings/oleObject12.bin"/><Relationship Id="rId7" Type="http://schemas.openxmlformats.org/officeDocument/2006/relationships/hyperlink" Target="&#28082;&#20307;&#21387;&#21147;&#19982;&#23481;&#22120;&#24418;&#29366;&#30340;&#20851;&#31995;.mp4" TargetMode="Externa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3.wmf"/><Relationship Id="rId5" Type="http://schemas.openxmlformats.org/officeDocument/2006/relationships/oleObject" Target="../embeddings/oleObject13.bin"/><Relationship Id="rId10" Type="http://schemas.openxmlformats.org/officeDocument/2006/relationships/image" Target="../media/image13.png"/><Relationship Id="rId4" Type="http://schemas.openxmlformats.org/officeDocument/2006/relationships/image" Target="../media/image32.wmf"/><Relationship Id="rId9" Type="http://schemas.openxmlformats.org/officeDocument/2006/relationships/image" Target="../media/image34.w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3.png"/><Relationship Id="rId5" Type="http://schemas.openxmlformats.org/officeDocument/2006/relationships/image" Target="../media/image37.wmf"/><Relationship Id="rId4" Type="http://schemas.openxmlformats.org/officeDocument/2006/relationships/oleObject" Target="../embeddings/oleObject15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&#33337;&#38392;.swf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4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ti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47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tif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tif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tif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tif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tif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tif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28082;&#20307;&#20869;&#37096;&#26377;&#21387;&#24378;.mp4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9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28082;&#20307;&#21387;&#24378;&#30456;&#31561;.mp4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19981;&#21516;&#23494;&#24230;&#21387;&#24378;&#19981;&#21516;.mp4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2" b="8176"/>
          <a:stretch/>
        </p:blipFill>
        <p:spPr>
          <a:xfrm>
            <a:off x="0" y="-17145"/>
            <a:ext cx="9144000" cy="5181012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85800" y="1080770"/>
            <a:ext cx="7772400" cy="2214880"/>
          </a:xfrm>
        </p:spPr>
        <p:txBody>
          <a:bodyPr>
            <a:noAutofit/>
          </a:bodyPr>
          <a:lstStyle/>
          <a:p>
            <a:pPr algn="ctr" fontAlgn="base">
              <a:lnSpc>
                <a:spcPct val="110000"/>
              </a:lnSpc>
              <a:buClrTx/>
              <a:buSzTx/>
              <a:buFontTx/>
            </a:pP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/>
            </a:r>
            <a:b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8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第九章  压强</a:t>
            </a:r>
            <a:br>
              <a:rPr lang="zh-CN" altLang="en-US" sz="48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/>
            </a:r>
            <a:b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8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</a:t>
            </a:r>
            <a:r>
              <a:rPr lang="en-US" altLang="zh-CN" sz="48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lang="zh-CN" altLang="en-US" sz="48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节  液</a:t>
            </a:r>
            <a:r>
              <a:rPr lang="zh-CN" altLang="en-US" sz="4800" b="1" dirty="0" smtClean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体的压</a:t>
            </a:r>
            <a:r>
              <a:rPr lang="zh-CN" altLang="en-US" sz="48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强 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-1270" y="-13034"/>
            <a:ext cx="9046845" cy="709295"/>
            <a:chOff x="93" y="-10"/>
            <a:chExt cx="14247" cy="1117"/>
          </a:xfrm>
        </p:grpSpPr>
        <p:pic>
          <p:nvPicPr>
            <p:cNvPr id="8" name="图片 3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1604" y="29"/>
              <a:ext cx="2736" cy="1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文本框 1"/>
            <p:cNvSpPr txBox="1"/>
            <p:nvPr/>
          </p:nvSpPr>
          <p:spPr>
            <a:xfrm>
              <a:off x="93" y="-10"/>
              <a:ext cx="5258" cy="628"/>
            </a:xfrm>
            <a:prstGeom prst="rect">
              <a:avLst/>
            </a:prstGeom>
            <a:solidFill>
              <a:srgbClr val="0066CC"/>
            </a:solidFill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prstClr val="white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人教版 物理 八年级 下册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9" name="文本框 82948"/>
          <p:cNvSpPr txBox="1"/>
          <p:nvPr/>
        </p:nvSpPr>
        <p:spPr>
          <a:xfrm>
            <a:off x="757871" y="604820"/>
            <a:ext cx="819318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思考：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大坝的横截面为什么均为上窄下宽的形状？</a:t>
            </a:r>
          </a:p>
        </p:txBody>
      </p:sp>
      <p:pic>
        <p:nvPicPr>
          <p:cNvPr id="82953" name="图片 82952" descr="大坝侧面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8895" y="1262001"/>
            <a:ext cx="2717963" cy="223160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950" name="文本框 82949"/>
          <p:cNvSpPr txBox="1"/>
          <p:nvPr/>
        </p:nvSpPr>
        <p:spPr>
          <a:xfrm>
            <a:off x="612396" y="3743879"/>
            <a:ext cx="780176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   是因为液体内部的压强随深度的增加而增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大，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坝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底受到水的压强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大，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下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宽能耐压。</a:t>
            </a:r>
          </a:p>
        </p:txBody>
      </p:sp>
      <p:pic>
        <p:nvPicPr>
          <p:cNvPr id="3" name="图片 2" descr="b58f8c5494eef01f9b24c4bdebfe9925bc317d92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2159" y="1262001"/>
            <a:ext cx="2605831" cy="2275654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9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30721"/>
          <p:cNvSpPr/>
          <p:nvPr/>
        </p:nvSpPr>
        <p:spPr>
          <a:xfrm>
            <a:off x="576551" y="631404"/>
            <a:ext cx="761110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思考： 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为什么深海鱼类被捕捞上岸后会死亡？</a:t>
            </a:r>
          </a:p>
        </p:txBody>
      </p:sp>
      <p:sp>
        <p:nvSpPr>
          <p:cNvPr id="30723" name="矩形 30722"/>
          <p:cNvSpPr/>
          <p:nvPr/>
        </p:nvSpPr>
        <p:spPr>
          <a:xfrm>
            <a:off x="306150" y="3537454"/>
            <a:ext cx="8552624" cy="13111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带鱼等深海鱼类长期生活在深海当中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内脏器官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适应了深海中巨大的压强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。一旦离开海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洋，由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于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外界压强的忽然降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低，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脏器官会爆裂而导致死亡。</a:t>
            </a:r>
          </a:p>
        </p:txBody>
      </p:sp>
      <p:pic>
        <p:nvPicPr>
          <p:cNvPr id="30724" name="Picture 2" descr="E:\教案\说课\液体压强\带鱼1.jpg"/>
          <p:cNvPicPr>
            <a:picLocks noChangeAspect="1"/>
          </p:cNvPicPr>
          <p:nvPr/>
        </p:nvPicPr>
        <p:blipFill>
          <a:blip r:embed="rId2"/>
          <a:srcRect l="9935" r="3679"/>
          <a:stretch>
            <a:fillRect/>
          </a:stretch>
        </p:blipFill>
        <p:spPr>
          <a:xfrm>
            <a:off x="947442" y="1224792"/>
            <a:ext cx="2772632" cy="217359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5" name="Picture 3" descr="E:\教案\说课\液体压强\深水鱼.jpg"/>
          <p:cNvPicPr>
            <a:picLocks noChangeAspect="1"/>
          </p:cNvPicPr>
          <p:nvPr/>
        </p:nvPicPr>
        <p:blipFill>
          <a:blip r:embed="rId3"/>
          <a:srcRect l="11411" r="19859" b="-1437"/>
          <a:stretch>
            <a:fillRect/>
          </a:stretch>
        </p:blipFill>
        <p:spPr>
          <a:xfrm>
            <a:off x="4647739" y="1224793"/>
            <a:ext cx="2701017" cy="221885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31745"/>
          <p:cNvSpPr/>
          <p:nvPr/>
        </p:nvSpPr>
        <p:spPr>
          <a:xfrm>
            <a:off x="532591" y="579724"/>
            <a:ext cx="8421386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思考： 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为什么潜水员穿的深海潜水服比浅海潜水服要厚重一些？</a:t>
            </a:r>
          </a:p>
        </p:txBody>
      </p:sp>
      <p:sp>
        <p:nvSpPr>
          <p:cNvPr id="31747" name="矩形 31746"/>
          <p:cNvSpPr/>
          <p:nvPr/>
        </p:nvSpPr>
        <p:spPr>
          <a:xfrm>
            <a:off x="327170" y="3663149"/>
            <a:ext cx="8430935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液体压强随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深度的增加而增大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，故深海潜水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服比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浅海潜水要更耐压，更厚重些。 </a:t>
            </a:r>
          </a:p>
        </p:txBody>
      </p:sp>
      <p:pic>
        <p:nvPicPr>
          <p:cNvPr id="2" name="图片 1" descr="ac1a8b4591f04ea48986685f211385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454" y="1560352"/>
            <a:ext cx="3167078" cy="18206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图片 2" descr="3d4c62ff4ca046178a7d5a0abab128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2334" y="1560352"/>
            <a:ext cx="3204594" cy="18286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3114675" y="3653764"/>
            <a:ext cx="1428274" cy="3033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" name="椭圆 2"/>
          <p:cNvSpPr/>
          <p:nvPr/>
        </p:nvSpPr>
        <p:spPr>
          <a:xfrm>
            <a:off x="971074" y="3633761"/>
            <a:ext cx="412909" cy="207645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圆柱形 1"/>
          <p:cNvSpPr/>
          <p:nvPr/>
        </p:nvSpPr>
        <p:spPr>
          <a:xfrm>
            <a:off x="979170" y="3122745"/>
            <a:ext cx="399574" cy="704850"/>
          </a:xfrm>
          <a:prstGeom prst="can">
            <a:avLst>
              <a:gd name="adj" fmla="val 32940"/>
            </a:avLst>
          </a:prstGeom>
          <a:solidFill>
            <a:srgbClr val="66FF66"/>
          </a:solidFill>
          <a:ln w="9525" cap="flat" cmpd="sng">
            <a:solidFill>
              <a:srgbClr val="CCFF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65890" name="圆柱形 165889"/>
          <p:cNvSpPr/>
          <p:nvPr/>
        </p:nvSpPr>
        <p:spPr>
          <a:xfrm>
            <a:off x="977741" y="3109410"/>
            <a:ext cx="399574" cy="718185"/>
          </a:xfrm>
          <a:prstGeom prst="can">
            <a:avLst>
              <a:gd name="adj" fmla="val 32940"/>
            </a:avLst>
          </a:prstGeom>
          <a:solidFill>
            <a:srgbClr val="66FF66"/>
          </a:solidFill>
          <a:ln w="9525" cap="flat" cmpd="sng">
            <a:solidFill>
              <a:srgbClr val="CCFF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65893" name="矩形 165892"/>
          <p:cNvSpPr/>
          <p:nvPr/>
        </p:nvSpPr>
        <p:spPr>
          <a:xfrm>
            <a:off x="1484948" y="1749716"/>
            <a:ext cx="52882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设液柱的高度为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、平面的面积为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grpSp>
        <p:nvGrpSpPr>
          <p:cNvPr id="165894" name="组合 165893"/>
          <p:cNvGrpSpPr/>
          <p:nvPr/>
        </p:nvGrpSpPr>
        <p:grpSpPr>
          <a:xfrm>
            <a:off x="464820" y="2187390"/>
            <a:ext cx="1428750" cy="2191226"/>
            <a:chOff x="192" y="1875"/>
            <a:chExt cx="1200" cy="2013"/>
          </a:xfrm>
        </p:grpSpPr>
        <p:sp>
          <p:nvSpPr>
            <p:cNvPr id="165895" name="圆柱形 165894"/>
            <p:cNvSpPr/>
            <p:nvPr/>
          </p:nvSpPr>
          <p:spPr>
            <a:xfrm>
              <a:off x="192" y="2688"/>
              <a:ext cx="1200" cy="1200"/>
            </a:xfrm>
            <a:prstGeom prst="can">
              <a:avLst>
                <a:gd name="adj" fmla="val 25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65896" name="圆柱形 165895"/>
            <p:cNvSpPr/>
            <p:nvPr/>
          </p:nvSpPr>
          <p:spPr>
            <a:xfrm>
              <a:off x="192" y="1875"/>
              <a:ext cx="1200" cy="1110"/>
            </a:xfrm>
            <a:prstGeom prst="can">
              <a:avLst>
                <a:gd name="adj" fmla="val 25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165897" name="右箭头 165896"/>
          <p:cNvSpPr/>
          <p:nvPr/>
        </p:nvSpPr>
        <p:spPr>
          <a:xfrm>
            <a:off x="2632472" y="3288242"/>
            <a:ext cx="400050" cy="40005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000000"/>
          </a:solidFill>
          <a:ln w="9525">
            <a:noFill/>
          </a:ln>
        </p:spPr>
        <p:txBody>
          <a:bodyPr/>
          <a:lstStyle/>
          <a:p>
            <a:endParaRPr lang="zh-CN" altLang="en-US" sz="1350"/>
          </a:p>
        </p:txBody>
      </p:sp>
      <p:grpSp>
        <p:nvGrpSpPr>
          <p:cNvPr id="165898" name="组合 165897"/>
          <p:cNvGrpSpPr/>
          <p:nvPr/>
        </p:nvGrpSpPr>
        <p:grpSpPr>
          <a:xfrm>
            <a:off x="1444229" y="3233473"/>
            <a:ext cx="1143000" cy="571500"/>
            <a:chOff x="864" y="3024"/>
            <a:chExt cx="960" cy="480"/>
          </a:xfrm>
        </p:grpSpPr>
        <p:sp>
          <p:nvSpPr>
            <p:cNvPr id="165899" name="直接连接符 165898"/>
            <p:cNvSpPr/>
            <p:nvPr/>
          </p:nvSpPr>
          <p:spPr>
            <a:xfrm>
              <a:off x="864" y="3024"/>
              <a:ext cx="912" cy="0"/>
            </a:xfrm>
            <a:prstGeom prst="line">
              <a:avLst/>
            </a:prstGeom>
            <a:ln w="9525" cap="rnd" cmpd="sng">
              <a:solidFill>
                <a:schemeClr val="tx1"/>
              </a:solidFill>
              <a:prstDash val="sysDot"/>
              <a:miter/>
              <a:headEnd type="none" w="med" len="med"/>
              <a:tailEnd type="none" w="med" len="med"/>
            </a:ln>
          </p:spPr>
        </p:sp>
        <p:sp>
          <p:nvSpPr>
            <p:cNvPr id="165900" name="直接连接符 165899"/>
            <p:cNvSpPr/>
            <p:nvPr/>
          </p:nvSpPr>
          <p:spPr>
            <a:xfrm>
              <a:off x="912" y="3504"/>
              <a:ext cx="864" cy="0"/>
            </a:xfrm>
            <a:prstGeom prst="line">
              <a:avLst/>
            </a:prstGeom>
            <a:ln w="9525" cap="rnd" cmpd="sng">
              <a:solidFill>
                <a:schemeClr val="tx1"/>
              </a:solidFill>
              <a:prstDash val="sysDot"/>
              <a:miter/>
              <a:headEnd type="none" w="med" len="med"/>
              <a:tailEnd type="none" w="med" len="med"/>
            </a:ln>
          </p:spPr>
        </p:sp>
        <p:sp>
          <p:nvSpPr>
            <p:cNvPr id="165901" name="直接连接符 165900"/>
            <p:cNvSpPr/>
            <p:nvPr/>
          </p:nvSpPr>
          <p:spPr>
            <a:xfrm flipV="1">
              <a:off x="1584" y="3024"/>
              <a:ext cx="0" cy="14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triangle" w="med" len="med"/>
            </a:ln>
          </p:spPr>
        </p:sp>
        <p:sp>
          <p:nvSpPr>
            <p:cNvPr id="165902" name="直接连接符 165901"/>
            <p:cNvSpPr/>
            <p:nvPr/>
          </p:nvSpPr>
          <p:spPr>
            <a:xfrm>
              <a:off x="1584" y="3360"/>
              <a:ext cx="0" cy="14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triangle" w="med" len="med"/>
            </a:ln>
          </p:spPr>
        </p:sp>
        <p:sp>
          <p:nvSpPr>
            <p:cNvPr id="165903" name="文本框 165902"/>
            <p:cNvSpPr txBox="1"/>
            <p:nvPr/>
          </p:nvSpPr>
          <p:spPr>
            <a:xfrm>
              <a:off x="1488" y="3120"/>
              <a:ext cx="336" cy="30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h</a:t>
              </a:r>
            </a:p>
          </p:txBody>
        </p:sp>
      </p:grpSp>
      <p:sp>
        <p:nvSpPr>
          <p:cNvPr id="165911" name="文本框 165910"/>
          <p:cNvSpPr txBox="1"/>
          <p:nvPr/>
        </p:nvSpPr>
        <p:spPr>
          <a:xfrm>
            <a:off x="3604736" y="3827595"/>
            <a:ext cx="33147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en-US" altLang="zh-CN" sz="21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</a:t>
            </a:r>
          </a:p>
        </p:txBody>
      </p:sp>
      <p:sp>
        <p:nvSpPr>
          <p:cNvPr id="165912" name="矩形 165911"/>
          <p:cNvSpPr/>
          <p:nvPr/>
        </p:nvSpPr>
        <p:spPr>
          <a:xfrm>
            <a:off x="175933" y="933411"/>
            <a:ext cx="1268296" cy="461665"/>
          </a:xfrm>
          <a:prstGeom prst="rect">
            <a:avLst/>
          </a:prstGeom>
          <a:noFill/>
          <a:ln w="222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 思路：</a:t>
            </a:r>
          </a:p>
        </p:txBody>
      </p:sp>
      <p:grpSp>
        <p:nvGrpSpPr>
          <p:cNvPr id="165913" name="组合 165912"/>
          <p:cNvGrpSpPr/>
          <p:nvPr/>
        </p:nvGrpSpPr>
        <p:grpSpPr>
          <a:xfrm>
            <a:off x="3165872" y="3233473"/>
            <a:ext cx="1170385" cy="571500"/>
            <a:chOff x="864" y="3024"/>
            <a:chExt cx="983" cy="480"/>
          </a:xfrm>
        </p:grpSpPr>
        <p:sp>
          <p:nvSpPr>
            <p:cNvPr id="165914" name="直接连接符 165913"/>
            <p:cNvSpPr/>
            <p:nvPr/>
          </p:nvSpPr>
          <p:spPr>
            <a:xfrm>
              <a:off x="864" y="3024"/>
              <a:ext cx="912" cy="0"/>
            </a:xfrm>
            <a:prstGeom prst="line">
              <a:avLst/>
            </a:prstGeom>
            <a:ln w="9525" cap="rnd" cmpd="sng">
              <a:solidFill>
                <a:schemeClr val="tx1"/>
              </a:solidFill>
              <a:prstDash val="sysDot"/>
              <a:miter/>
              <a:headEnd type="none" w="med" len="med"/>
              <a:tailEnd type="none" w="med" len="med"/>
            </a:ln>
          </p:spPr>
        </p:sp>
        <p:sp>
          <p:nvSpPr>
            <p:cNvPr id="165915" name="直接连接符 165914"/>
            <p:cNvSpPr/>
            <p:nvPr/>
          </p:nvSpPr>
          <p:spPr>
            <a:xfrm>
              <a:off x="912" y="3504"/>
              <a:ext cx="864" cy="0"/>
            </a:xfrm>
            <a:prstGeom prst="line">
              <a:avLst/>
            </a:prstGeom>
            <a:ln w="9525" cap="rnd" cmpd="sng">
              <a:solidFill>
                <a:schemeClr val="tx1"/>
              </a:solidFill>
              <a:prstDash val="sysDot"/>
              <a:miter/>
              <a:headEnd type="none" w="med" len="med"/>
              <a:tailEnd type="none" w="med" len="med"/>
            </a:ln>
          </p:spPr>
        </p:sp>
        <p:sp>
          <p:nvSpPr>
            <p:cNvPr id="165916" name="直接连接符 165915"/>
            <p:cNvSpPr/>
            <p:nvPr/>
          </p:nvSpPr>
          <p:spPr>
            <a:xfrm flipV="1">
              <a:off x="1584" y="3024"/>
              <a:ext cx="0" cy="14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triangle" w="med" len="med"/>
            </a:ln>
          </p:spPr>
        </p:sp>
        <p:sp>
          <p:nvSpPr>
            <p:cNvPr id="165917" name="直接连接符 165916"/>
            <p:cNvSpPr/>
            <p:nvPr/>
          </p:nvSpPr>
          <p:spPr>
            <a:xfrm>
              <a:off x="1584" y="3360"/>
              <a:ext cx="0" cy="14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triangle" w="med" len="med"/>
            </a:ln>
          </p:spPr>
        </p:sp>
        <p:sp>
          <p:nvSpPr>
            <p:cNvPr id="165918" name="文本框 165917"/>
            <p:cNvSpPr txBox="1"/>
            <p:nvPr/>
          </p:nvSpPr>
          <p:spPr>
            <a:xfrm>
              <a:off x="1511" y="3116"/>
              <a:ext cx="336" cy="30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h</a:t>
              </a:r>
            </a:p>
          </p:txBody>
        </p:sp>
      </p:grpSp>
      <p:sp>
        <p:nvSpPr>
          <p:cNvPr id="165904" name="下箭头 165903"/>
          <p:cNvSpPr/>
          <p:nvPr/>
        </p:nvSpPr>
        <p:spPr>
          <a:xfrm>
            <a:off x="3558064" y="3404923"/>
            <a:ext cx="378619" cy="3429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>
            <a:noFill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65919" name="矩形 165918"/>
          <p:cNvSpPr/>
          <p:nvPr/>
        </p:nvSpPr>
        <p:spPr>
          <a:xfrm>
            <a:off x="1200150" y="934083"/>
            <a:ext cx="7666673" cy="829945"/>
          </a:xfrm>
          <a:prstGeom prst="rect">
            <a:avLst/>
          </a:prstGeom>
          <a:noFill/>
          <a:ln w="22225">
            <a:noFill/>
          </a:ln>
        </p:spPr>
        <p:txBody>
          <a:bodyPr wrap="square">
            <a:spAutoFit/>
          </a:bodyPr>
          <a:lstStyle/>
          <a:p>
            <a:pPr algn="l" fontAlgn="auto">
              <a:spcBef>
                <a:spcPts val="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设想液体中有一个水平放置的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平面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，这个平面以上的液柱对平面的压力等于液柱所受的重力。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23938" y="3781399"/>
            <a:ext cx="35242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S</a:t>
            </a:r>
          </a:p>
        </p:txBody>
      </p:sp>
      <p:sp>
        <p:nvSpPr>
          <p:cNvPr id="6" name="TextBox 3"/>
          <p:cNvSpPr txBox="1"/>
          <p:nvPr/>
        </p:nvSpPr>
        <p:spPr>
          <a:xfrm>
            <a:off x="4385072" y="2254780"/>
            <a:ext cx="433133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平面上方的液柱对平面的压力</a:t>
            </a:r>
          </a:p>
        </p:txBody>
      </p:sp>
      <p:graphicFrame>
        <p:nvGraphicFramePr>
          <p:cNvPr id="7" name="对象 6"/>
          <p:cNvGraphicFramePr/>
          <p:nvPr/>
        </p:nvGraphicFramePr>
        <p:xfrm>
          <a:off x="4785360" y="2756747"/>
          <a:ext cx="3577829" cy="4202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6" r:id="rId3" imgW="1675130" imgH="203200" progId="Equation.KSEE3">
                  <p:embed/>
                </p:oleObj>
              </mc:Choice>
              <mc:Fallback>
                <p:oleObj r:id="rId3" imgW="1675130" imgH="2032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85360" y="2756747"/>
                        <a:ext cx="3577829" cy="4202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5"/>
          <p:cNvSpPr txBox="1"/>
          <p:nvPr/>
        </p:nvSpPr>
        <p:spPr>
          <a:xfrm>
            <a:off x="4542711" y="3443023"/>
            <a:ext cx="232537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平面受到的压强</a:t>
            </a:r>
          </a:p>
        </p:txBody>
      </p:sp>
      <p:graphicFrame>
        <p:nvGraphicFramePr>
          <p:cNvPr id="9" name="对象 8"/>
          <p:cNvGraphicFramePr/>
          <p:nvPr/>
        </p:nvGraphicFramePr>
        <p:xfrm>
          <a:off x="6940868" y="3233711"/>
          <a:ext cx="1825229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7" r:id="rId5" imgW="837565" imgH="393700" progId="Equation.3">
                  <p:embed/>
                </p:oleObj>
              </mc:Choice>
              <mc:Fallback>
                <p:oleObj r:id="rId5" imgW="837565" imgH="393700" progId="Equation.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940868" y="3233711"/>
                        <a:ext cx="1825229" cy="857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" name="组合 18"/>
          <p:cNvGrpSpPr/>
          <p:nvPr/>
        </p:nvGrpSpPr>
        <p:grpSpPr>
          <a:xfrm>
            <a:off x="2586990" y="369544"/>
            <a:ext cx="3872388" cy="460534"/>
            <a:chOff x="6109" y="1060"/>
            <a:chExt cx="8131" cy="967"/>
          </a:xfrm>
        </p:grpSpPr>
        <p:grpSp>
          <p:nvGrpSpPr>
            <p:cNvPr id="20" name="组合 18"/>
            <p:cNvGrpSpPr/>
            <p:nvPr/>
          </p:nvGrpSpPr>
          <p:grpSpPr bwMode="auto">
            <a:xfrm>
              <a:off x="6109" y="1138"/>
              <a:ext cx="2984" cy="889"/>
              <a:chOff x="2212975" y="684067"/>
              <a:chExt cx="1895125" cy="564902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2212975" y="684067"/>
                <a:ext cx="1895125" cy="564902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400"/>
              </a:p>
            </p:txBody>
          </p:sp>
          <p:sp>
            <p:nvSpPr>
              <p:cNvPr id="22" name="矩形 1"/>
              <p:cNvSpPr>
                <a:spLocks noChangeArrowheads="1"/>
              </p:cNvSpPr>
              <p:nvPr/>
            </p:nvSpPr>
            <p:spPr bwMode="auto">
              <a:xfrm>
                <a:off x="2274997" y="731692"/>
                <a:ext cx="1785105" cy="51727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知识点 </a:t>
                </a:r>
                <a:r>
                  <a:rPr lang="en-US" sz="2400" b="1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2</a:t>
                </a: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9347" y="1060"/>
              <a:ext cx="4893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r>
                <a:rPr lang="zh-CN" altLang="en-US" dirty="0"/>
                <a:t>液体压强的大小</a:t>
              </a:r>
            </a:p>
          </p:txBody>
        </p:sp>
      </p:grpSp>
      <p:sp>
        <p:nvSpPr>
          <p:cNvPr id="6152" name="TextBox 7"/>
          <p:cNvSpPr txBox="1"/>
          <p:nvPr/>
        </p:nvSpPr>
        <p:spPr>
          <a:xfrm>
            <a:off x="1383745" y="4426480"/>
            <a:ext cx="5249545" cy="460375"/>
          </a:xfrm>
          <a:prstGeom prst="rect">
            <a:avLst/>
          </a:prstGeom>
          <a:noFill/>
          <a:ln w="25400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因此，液面下深度为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处液体的压强为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6652736" y="4236694"/>
            <a:ext cx="1607344" cy="772954"/>
            <a:chOff x="6572264" y="5357826"/>
            <a:chExt cx="2143140" cy="1143008"/>
          </a:xfrm>
        </p:grpSpPr>
        <p:sp>
          <p:nvSpPr>
            <p:cNvPr id="25" name="圆角矩形 24"/>
            <p:cNvSpPr/>
            <p:nvPr/>
          </p:nvSpPr>
          <p:spPr>
            <a:xfrm>
              <a:off x="6572264" y="5357826"/>
              <a:ext cx="2143140" cy="1143008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graphicFrame>
          <p:nvGraphicFramePr>
            <p:cNvPr id="6147" name="对象 6146"/>
            <p:cNvGraphicFramePr/>
            <p:nvPr/>
          </p:nvGraphicFramePr>
          <p:xfrm>
            <a:off x="6572264" y="5572140"/>
            <a:ext cx="1916536" cy="7143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58" r:id="rId7" imgW="545465" imgH="203200" progId="Equation.DSMT4">
                    <p:embed/>
                  </p:oleObj>
                </mc:Choice>
                <mc:Fallback>
                  <p:oleObj r:id="rId7" imgW="545465" imgH="203200" progId="Equation.DSMT4">
                    <p:embed/>
                    <p:pic>
                      <p:nvPicPr>
                        <p:cNvPr id="0" name="图片 3076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6572264" y="5572140"/>
                          <a:ext cx="1916536" cy="71438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5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65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65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8" dur="500"/>
                                        <p:tgtEl>
                                          <p:spTgt spid="165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52 -0.000093 L 0.282344 -0.003704 " pathEditMode="relative" rAng="0" ptsTypes="">
                                      <p:cBhvr>
                                        <p:cTn id="41" dur="2000" fill="hold"/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00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165893" grpId="0"/>
      <p:bldP spid="165911" grpId="0"/>
      <p:bldP spid="165912" grpId="0"/>
      <p:bldP spid="4" grpId="0"/>
      <p:bldP spid="6" grpId="0"/>
      <p:bldP spid="8" grpId="0"/>
      <p:bldP spid="615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ext Box 2"/>
          <p:cNvSpPr txBox="1"/>
          <p:nvPr/>
        </p:nvSpPr>
        <p:spPr>
          <a:xfrm>
            <a:off x="2457450" y="686250"/>
            <a:ext cx="40576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03428" name="Text Box 4"/>
          <p:cNvSpPr txBox="1"/>
          <p:nvPr/>
        </p:nvSpPr>
        <p:spPr>
          <a:xfrm>
            <a:off x="419449" y="1083919"/>
            <a:ext cx="8833607" cy="237757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fontAlgn="auto" hangingPunct="0">
              <a:lnSpc>
                <a:spcPct val="150000"/>
              </a:lnSpc>
            </a:pP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</a:rPr>
              <a:t>P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</a:rPr>
              <a:t>——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液体在任一深度的压强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</a:rPr>
              <a:t>Pa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  <a:p>
            <a:pPr eaLnBrk="0" fontAlgn="auto" hangingPunct="0">
              <a:lnSpc>
                <a:spcPct val="150000"/>
              </a:lnSpc>
            </a:pP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ρ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</a:rPr>
              <a:t>——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液体的密度 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</a:rPr>
              <a:t>kg/m</a:t>
            </a:r>
            <a:r>
              <a:rPr lang="en-US" altLang="zh-CN" sz="2400" b="1" baseline="30000" dirty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  <a:p>
            <a:pPr eaLnBrk="0" fontAlgn="auto" hangingPunct="0">
              <a:lnSpc>
                <a:spcPct val="150000"/>
              </a:lnSpc>
            </a:pP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</a:rPr>
              <a:t>g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</a:rPr>
              <a:t>——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重力常数          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</a:rPr>
              <a:t>9.8N/kg</a:t>
            </a:r>
          </a:p>
          <a:p>
            <a:pPr eaLnBrk="0" fontAlgn="auto" hangingPunct="0">
              <a:lnSpc>
                <a:spcPct val="150000"/>
              </a:lnSpc>
            </a:pPr>
            <a:r>
              <a:rPr lang="en-US" altLang="zh-CN" sz="2700" b="1" i="1" dirty="0">
                <a:latin typeface="宋体" panose="02010600030101010101" pitchFamily="2" charset="-122"/>
                <a:ea typeface="宋体" panose="02010600030101010101" pitchFamily="2" charset="-122"/>
              </a:rPr>
              <a:t>h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</a:rPr>
              <a:t>——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深度：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液体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内部某一位置到上面自由液面的竖直距离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</a:rPr>
              <a:t>m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3429" name="Object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6285" y="2111190"/>
            <a:ext cx="66675" cy="142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9" name="+9208.eps" descr="id:2147512564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092" y="3437546"/>
            <a:ext cx="4260908" cy="1390101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5301842" y="2058980"/>
            <a:ext cx="3233681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使用时单位要统一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031788" y="554488"/>
            <a:ext cx="5788404" cy="495548"/>
            <a:chOff x="2506980" y="579256"/>
            <a:chExt cx="3958508" cy="495548"/>
          </a:xfrm>
        </p:grpSpPr>
        <p:pic>
          <p:nvPicPr>
            <p:cNvPr id="11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2593872" y="579256"/>
              <a:ext cx="3871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液体公式       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的</a:t>
              </a:r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理解和应用</a:t>
              </a:r>
            </a:p>
          </p:txBody>
        </p:sp>
      </p:grpSp>
      <p:graphicFrame>
        <p:nvGraphicFramePr>
          <p:cNvPr id="13" name="对象 12"/>
          <p:cNvGraphicFramePr/>
          <p:nvPr>
            <p:extLst>
              <p:ext uri="{D42A27DB-BD31-4B8C-83A1-F6EECF244321}">
                <p14:modId xmlns:p14="http://schemas.microsoft.com/office/powerpoint/2010/main" val="2101126291"/>
              </p:ext>
            </p:extLst>
          </p:nvPr>
        </p:nvGraphicFramePr>
        <p:xfrm>
          <a:off x="4076987" y="584866"/>
          <a:ext cx="1272981" cy="4009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6" name="Equation" r:id="rId6" imgW="545465" imgH="203200" progId="Equation.DSMT4">
                  <p:embed/>
                </p:oleObj>
              </mc:Choice>
              <mc:Fallback>
                <p:oleObj name="Equation" r:id="rId6" imgW="545465" imgH="203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76987" y="584866"/>
                        <a:ext cx="1272981" cy="40090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3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3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34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34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34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34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34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34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9395" y="538730"/>
            <a:ext cx="8601992" cy="14219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</a:rPr>
              <a:t>例题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</a:rPr>
              <a:t>　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有人说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，“设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想你在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 km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深的蛟龙号潜水器中把一只脚伸到外面的水里，海水对你脚背压力的大小相当于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1 500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个人所受的重力！”海水压力真有这么大吗？请通过估算加以说明。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68312" y="1987792"/>
            <a:ext cx="8600188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</a:rPr>
              <a:t>解：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</a:rPr>
              <a:t>因为是估算，海水密度取                             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itchFamily="18" charset="0"/>
              </a:rPr>
              <a:t>g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</a:rPr>
              <a:t>取</a:t>
            </a: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</a:rPr>
              <a:t>10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</a:rPr>
              <a:t>N/kg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</a:rPr>
              <a:t>，脚背的面积近似取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086142" y="2941313"/>
            <a:ext cx="39372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</a:rPr>
              <a:t>则</a:t>
            </a: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</a:rPr>
              <a:t>7 km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</a:rPr>
              <a:t>深处海水的压强为：</a:t>
            </a:r>
          </a:p>
        </p:txBody>
      </p:sp>
      <p:graphicFrame>
        <p:nvGraphicFramePr>
          <p:cNvPr id="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0100663"/>
              </p:ext>
            </p:extLst>
          </p:nvPr>
        </p:nvGraphicFramePr>
        <p:xfrm>
          <a:off x="2239245" y="3402978"/>
          <a:ext cx="4922292" cy="14469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64" name="Equation" r:id="rId3" imgW="2450880" imgH="698400" progId="Equation.DSMT4">
                  <p:embed/>
                </p:oleObj>
              </mc:Choice>
              <mc:Fallback>
                <p:oleObj name="Equation" r:id="rId3" imgW="2450880" imgH="698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9245" y="3402978"/>
                        <a:ext cx="4922292" cy="144695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9329436"/>
              </p:ext>
            </p:extLst>
          </p:nvPr>
        </p:nvGraphicFramePr>
        <p:xfrm>
          <a:off x="4596805" y="1948518"/>
          <a:ext cx="2206667" cy="440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65" name="Equation" r:id="rId5" imgW="1079500" imgH="228600" progId="Equation.DSMT4">
                  <p:embed/>
                </p:oleObj>
              </mc:Choice>
              <mc:Fallback>
                <p:oleObj name="Equation" r:id="rId5" imgW="1079500" imgH="2286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6805" y="1948518"/>
                        <a:ext cx="2206667" cy="440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2112527"/>
              </p:ext>
            </p:extLst>
          </p:nvPr>
        </p:nvGraphicFramePr>
        <p:xfrm>
          <a:off x="3092203" y="2493934"/>
          <a:ext cx="3216376" cy="4041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66" name="Equation" r:id="rId7" imgW="1816100" imgH="228600" progId="Equation.DSMT4">
                  <p:embed/>
                </p:oleObj>
              </mc:Choice>
              <mc:Fallback>
                <p:oleObj name="Equation" r:id="rId7" imgW="1816100" imgH="2286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92203" y="2493934"/>
                        <a:ext cx="3216376" cy="40410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2397670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713269" y="462750"/>
            <a:ext cx="20409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/>
              <a:t>脚背受的压力</a:t>
            </a:r>
          </a:p>
        </p:txBody>
      </p:sp>
      <p:graphicFrame>
        <p:nvGraphicFramePr>
          <p:cNvPr id="3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5120593"/>
              </p:ext>
            </p:extLst>
          </p:nvPr>
        </p:nvGraphicFramePr>
        <p:xfrm>
          <a:off x="1423092" y="1026765"/>
          <a:ext cx="6038609" cy="432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22" name="Equation" r:id="rId3" imgW="3187440" imgH="228600" progId="Equation.DSMT4">
                  <p:embed/>
                </p:oleObj>
              </mc:Choice>
              <mc:Fallback>
                <p:oleObj name="Equation" r:id="rId3" imgW="318744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3092" y="1026765"/>
                        <a:ext cx="6038609" cy="4329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13269" y="1545251"/>
            <a:ext cx="55354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latin typeface="Times New Roman" pitchFamily="18" charset="0"/>
              </a:rPr>
              <a:t>一个成年人的质量约为</a:t>
            </a:r>
            <a:r>
              <a:rPr lang="en-US" altLang="zh-CN" sz="2400" b="1">
                <a:latin typeface="Times New Roman" pitchFamily="18" charset="0"/>
              </a:rPr>
              <a:t>60 kg</a:t>
            </a:r>
            <a:r>
              <a:rPr lang="zh-CN" altLang="en-US" sz="2400" b="1">
                <a:latin typeface="Times New Roman" pitchFamily="18" charset="0"/>
              </a:rPr>
              <a:t>，所受重力</a:t>
            </a:r>
          </a:p>
        </p:txBody>
      </p:sp>
      <p:graphicFrame>
        <p:nvGraphicFramePr>
          <p:cNvPr id="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1335047"/>
              </p:ext>
            </p:extLst>
          </p:nvPr>
        </p:nvGraphicFramePr>
        <p:xfrm>
          <a:off x="1414958" y="2141673"/>
          <a:ext cx="5087632" cy="4939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23" name="Equation" r:id="rId5" imgW="2349360" imgH="228600" progId="Equation.DSMT4">
                  <p:embed/>
                </p:oleObj>
              </mc:Choice>
              <mc:Fallback>
                <p:oleObj name="Equation" r:id="rId5" imgW="234936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4958" y="2141673"/>
                        <a:ext cx="5087632" cy="49399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4213" y="2748486"/>
            <a:ext cx="71625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Times New Roman" pitchFamily="18" charset="0"/>
              </a:rPr>
              <a:t>假设脚背所受压力的大小相当于</a:t>
            </a:r>
            <a:r>
              <a:rPr lang="en-US" altLang="zh-CN" sz="2400" b="1" i="1" dirty="0">
                <a:latin typeface="Times New Roman" pitchFamily="18" charset="0"/>
              </a:rPr>
              <a:t>n</a:t>
            </a:r>
            <a:r>
              <a:rPr lang="zh-CN" altLang="en-US" sz="2400" b="1" dirty="0">
                <a:latin typeface="Times New Roman" pitchFamily="18" charset="0"/>
              </a:rPr>
              <a:t>个成年人所受重力</a:t>
            </a:r>
          </a:p>
        </p:txBody>
      </p:sp>
      <p:graphicFrame>
        <p:nvGraphicFramePr>
          <p:cNvPr id="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1245378"/>
              </p:ext>
            </p:extLst>
          </p:nvPr>
        </p:nvGraphicFramePr>
        <p:xfrm>
          <a:off x="2645155" y="3231647"/>
          <a:ext cx="3078278" cy="962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24" name="Equation" r:id="rId7" imgW="1422360" imgH="444240" progId="Equation.DSMT4">
                  <p:embed/>
                </p:oleObj>
              </mc:Choice>
              <mc:Fallback>
                <p:oleObj name="Equation" r:id="rId7" imgW="142236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5155" y="3231647"/>
                        <a:ext cx="3078278" cy="96257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Group 11"/>
          <p:cNvGrpSpPr>
            <a:grpSpLocks/>
          </p:cNvGrpSpPr>
          <p:nvPr/>
        </p:nvGrpSpPr>
        <p:grpSpPr bwMode="auto">
          <a:xfrm>
            <a:off x="300701" y="4144801"/>
            <a:ext cx="8690899" cy="830263"/>
            <a:chOff x="431" y="3248"/>
            <a:chExt cx="4995" cy="523"/>
          </a:xfrm>
        </p:grpSpPr>
        <p:sp>
          <p:nvSpPr>
            <p:cNvPr id="9" name="TextBox 8"/>
            <p:cNvSpPr txBox="1"/>
            <p:nvPr/>
          </p:nvSpPr>
          <p:spPr>
            <a:xfrm>
              <a:off x="431" y="3248"/>
              <a:ext cx="4995" cy="523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 smtClean="0">
                  <a:solidFill>
                    <a:srgbClr val="000000"/>
                  </a:solidFill>
                  <a:latin typeface="Times New Roman" pitchFamily="18" charset="0"/>
                </a:rPr>
                <a:t>        利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itchFamily="18" charset="0"/>
                </a:rPr>
                <a:t>用公式                 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Times New Roman" pitchFamily="18" charset="0"/>
                </a:rPr>
                <a:t>计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itchFamily="18" charset="0"/>
                </a:rPr>
                <a:t>算的时候，密度单位必须用</a:t>
              </a:r>
              <a:r>
                <a:rPr lang="en-US" altLang="zh-CN" sz="2400" b="1" dirty="0">
                  <a:solidFill>
                    <a:srgbClr val="000000"/>
                  </a:solidFill>
                  <a:latin typeface="Times New Roman" pitchFamily="18" charset="0"/>
                </a:rPr>
                <a:t>kg/m</a:t>
              </a:r>
              <a:r>
                <a:rPr lang="en-US" altLang="zh-CN" sz="2400" b="1" baseline="30000" dirty="0">
                  <a:solidFill>
                    <a:srgbClr val="000000"/>
                  </a:solidFill>
                  <a:latin typeface="Times New Roman" pitchFamily="18" charset="0"/>
                </a:rPr>
                <a:t>3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itchFamily="18" charset="0"/>
                </a:rPr>
                <a:t>，深度的单位要用</a:t>
              </a:r>
              <a:r>
                <a:rPr lang="en-US" altLang="zh-CN" sz="2400" b="1" dirty="0">
                  <a:solidFill>
                    <a:srgbClr val="000000"/>
                  </a:solidFill>
                  <a:latin typeface="Times New Roman" pitchFamily="18" charset="0"/>
                </a:rPr>
                <a:t>m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itchFamily="18" charset="0"/>
                </a:rPr>
                <a:t>。</a:t>
              </a:r>
            </a:p>
          </p:txBody>
        </p:sp>
        <p:graphicFrame>
          <p:nvGraphicFramePr>
            <p:cNvPr id="10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94014711"/>
                </p:ext>
              </p:extLst>
            </p:nvPr>
          </p:nvGraphicFramePr>
          <p:xfrm>
            <a:off x="1515" y="3248"/>
            <a:ext cx="793" cy="2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425" name="Equation" r:id="rId9" imgW="545760" imgH="203040" progId="Equation.DSMT4">
                    <p:embed/>
                  </p:oleObj>
                </mc:Choice>
                <mc:Fallback>
                  <p:oleObj name="Equation" r:id="rId9" imgW="545760" imgH="2030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15" y="3248"/>
                          <a:ext cx="793" cy="296"/>
                        </a:xfrm>
                        <a:prstGeom prst="rect">
                          <a:avLst/>
                        </a:prstGeom>
                        <a:noFill/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73954374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/>
          <p:nvPr>
            <p:extLst>
              <p:ext uri="{D42A27DB-BD31-4B8C-83A1-F6EECF244321}">
                <p14:modId xmlns:p14="http://schemas.microsoft.com/office/powerpoint/2010/main" val="3263221444"/>
              </p:ext>
            </p:extLst>
          </p:nvPr>
        </p:nvGraphicFramePr>
        <p:xfrm>
          <a:off x="321945" y="1237723"/>
          <a:ext cx="8536305" cy="26854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12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6883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96151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88468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43891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容器形状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1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1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43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</a:rPr>
                        <a:t>特点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柱形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上口大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上口小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1216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</a:rPr>
                        <a:t>容器底所受压力与液体重力的关系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 i="1"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  <a:sym typeface="+mn-ea"/>
                        </a:rPr>
                        <a:t>F</a:t>
                      </a:r>
                      <a:r>
                        <a:rPr lang="en-US" altLang="zh-CN" sz="2400" b="1"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  <a:sym typeface="+mn-ea"/>
                        </a:rPr>
                        <a:t>=</a:t>
                      </a:r>
                      <a:r>
                        <a:rPr lang="en-US" altLang="zh-CN" sz="2400" b="1" i="1"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  <a:sym typeface="+mn-ea"/>
                        </a:rPr>
                        <a:t>G</a:t>
                      </a:r>
                      <a:r>
                        <a:rPr lang="zh-CN" altLang="en-US" sz="2400" b="1" baseline="-25000"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  <a:sym typeface="+mn-ea"/>
                        </a:rPr>
                        <a:t>液</a:t>
                      </a:r>
                      <a:endParaRPr lang="zh-CN" altLang="en-US" sz="2400" b="1"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 i="1"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  <a:sym typeface="+mn-ea"/>
                        </a:rPr>
                        <a:t>F</a:t>
                      </a:r>
                      <a:r>
                        <a:rPr lang="zh-CN" altLang="en-US" sz="2400" b="1"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  <a:sym typeface="+mn-ea"/>
                        </a:rPr>
                        <a:t>＜</a:t>
                      </a:r>
                      <a:r>
                        <a:rPr lang="en-US" altLang="zh-CN" sz="2400" b="1" i="1"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  <a:sym typeface="+mn-ea"/>
                        </a:rPr>
                        <a:t>G</a:t>
                      </a:r>
                      <a:r>
                        <a:rPr lang="zh-CN" altLang="en-US" sz="2400" b="1" baseline="-25000"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  <a:sym typeface="+mn-ea"/>
                        </a:rPr>
                        <a:t>液</a:t>
                      </a:r>
                      <a:endParaRPr lang="zh-CN" altLang="en-US" sz="2400" b="1"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 i="1" dirty="0"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  <a:sym typeface="+mn-ea"/>
                        </a:rPr>
                        <a:t>F</a:t>
                      </a:r>
                      <a:r>
                        <a:rPr lang="zh-CN" altLang="en-US" sz="2400" b="1" dirty="0"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  <a:sym typeface="+mn-ea"/>
                        </a:rPr>
                        <a:t>＞</a:t>
                      </a:r>
                      <a:r>
                        <a:rPr lang="en-US" altLang="zh-CN" sz="2400" b="1" i="1" dirty="0"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  <a:sym typeface="+mn-ea"/>
                        </a:rPr>
                        <a:t>G</a:t>
                      </a:r>
                      <a:r>
                        <a:rPr lang="zh-CN" altLang="en-US" sz="2400" b="1" baseline="-25000" dirty="0">
                          <a:latin typeface="Times New Roman" panose="02020603050405020304" charset="0"/>
                          <a:ea typeface="楷体" panose="02010609060101010101" charset="-122"/>
                          <a:cs typeface="Times New Roman" panose="02020603050405020304" charset="0"/>
                          <a:sym typeface="+mn-ea"/>
                        </a:rPr>
                        <a:t>液</a:t>
                      </a:r>
                      <a:endParaRPr lang="zh-CN" altLang="en-US" sz="2400" b="1" dirty="0">
                        <a:latin typeface="Times New Roman" panose="02020603050405020304" charset="0"/>
                        <a:ea typeface="楷体" panose="02010609060101010101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8" name="对象 7"/>
          <p:cNvGraphicFramePr/>
          <p:nvPr/>
        </p:nvGraphicFramePr>
        <p:xfrm>
          <a:off x="3137694" y="1364589"/>
          <a:ext cx="1115378" cy="1151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9" r:id="rId3" imgW="1485900" imgH="1533525" progId="Paint.Picture">
                  <p:embed/>
                </p:oleObj>
              </mc:Choice>
              <mc:Fallback>
                <p:oleObj r:id="rId3" imgW="1485900" imgH="1533525" progId="Paint.Pictur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37694" y="1364589"/>
                        <a:ext cx="1115378" cy="11510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/>
          <p:nvPr/>
        </p:nvGraphicFramePr>
        <p:xfrm>
          <a:off x="5033169" y="1375066"/>
          <a:ext cx="1415415" cy="10868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0" r:id="rId5" imgW="1885950" imgH="1447800" progId="Paint.Picture">
                  <p:embed/>
                </p:oleObj>
              </mc:Choice>
              <mc:Fallback>
                <p:oleObj r:id="rId5" imgW="1885950" imgH="1447800" progId="Paint.Pictur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33169" y="1375066"/>
                        <a:ext cx="1415415" cy="10868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rId7" action="ppaction://hlinkfile"/>
          </p:cNvPr>
          <p:cNvGraphicFramePr/>
          <p:nvPr/>
        </p:nvGraphicFramePr>
        <p:xfrm>
          <a:off x="7008178" y="1321726"/>
          <a:ext cx="1305878" cy="11939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1" r:id="rId8" imgW="1914525" imgH="1590675" progId="Paint.Picture">
                  <p:embed/>
                </p:oleObj>
              </mc:Choice>
              <mc:Fallback>
                <p:oleObj r:id="rId8" imgW="1914525" imgH="1590675" progId="Paint.Pictur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008178" y="1321726"/>
                        <a:ext cx="1305878" cy="11939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文本框 20"/>
          <p:cNvSpPr txBox="1"/>
          <p:nvPr/>
        </p:nvSpPr>
        <p:spPr>
          <a:xfrm>
            <a:off x="285750" y="4060005"/>
            <a:ext cx="85725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液体对容器底的压力大小不一定等于液体重力，在计算或讨论容器底所受压力和压强时，一般要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先计算压强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，然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后计算压力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677798" y="554488"/>
            <a:ext cx="5788404" cy="495548"/>
            <a:chOff x="2506980" y="579256"/>
            <a:chExt cx="3958508" cy="495548"/>
          </a:xfrm>
        </p:grpSpPr>
        <p:pic>
          <p:nvPicPr>
            <p:cNvPr id="14" name="Picture 3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矩形 14"/>
            <p:cNvSpPr/>
            <p:nvPr/>
          </p:nvSpPr>
          <p:spPr>
            <a:xfrm>
              <a:off x="2593872" y="579256"/>
              <a:ext cx="3871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液体对容器底压力与容器形状的关系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5899442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2" name="9214a.eps" descr="id:2147512765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" y="505275"/>
            <a:ext cx="7589520" cy="4451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5783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4" name="文本框 512003"/>
          <p:cNvSpPr txBox="1"/>
          <p:nvPr/>
        </p:nvSpPr>
        <p:spPr>
          <a:xfrm>
            <a:off x="478630" y="1534555"/>
            <a:ext cx="5189697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定义：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上端开口、下端连通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的容器，叫做连通器。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特点：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连通器里的液体不流动时，各个容器里的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液面高度总是相同的。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2836069" y="635291"/>
            <a:ext cx="2832259" cy="460534"/>
            <a:chOff x="5891" y="1096"/>
            <a:chExt cx="5947" cy="967"/>
          </a:xfrm>
        </p:grpSpPr>
        <p:grpSp>
          <p:nvGrpSpPr>
            <p:cNvPr id="3" name="组合 18"/>
            <p:cNvGrpSpPr/>
            <p:nvPr/>
          </p:nvGrpSpPr>
          <p:grpSpPr bwMode="auto">
            <a:xfrm>
              <a:off x="5891" y="1138"/>
              <a:ext cx="2873" cy="925"/>
              <a:chOff x="2073374" y="684066"/>
              <a:chExt cx="1825526" cy="587616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2073374" y="684066"/>
                <a:ext cx="1825526" cy="587616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350"/>
              </a:p>
            </p:txBody>
          </p:sp>
          <p:sp>
            <p:nvSpPr>
              <p:cNvPr id="10" name="矩形 1"/>
              <p:cNvSpPr>
                <a:spLocks noChangeArrowheads="1"/>
              </p:cNvSpPr>
              <p:nvPr/>
            </p:nvSpPr>
            <p:spPr bwMode="auto">
              <a:xfrm>
                <a:off x="2084964" y="742882"/>
                <a:ext cx="1785107" cy="51727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知识点 </a:t>
                </a:r>
                <a:r>
                  <a:rPr lang="en-US" sz="2400" b="1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3</a:t>
                </a: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9325" y="1096"/>
              <a:ext cx="2513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r>
                <a:rPr lang="zh-CN" altLang="en-US" dirty="0"/>
                <a:t>连通器</a:t>
              </a:r>
            </a:p>
          </p:txBody>
        </p:sp>
      </p:grpSp>
      <p:pic>
        <p:nvPicPr>
          <p:cNvPr id="7" name="图片 6" descr="036040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1161" y="1364865"/>
            <a:ext cx="2743200" cy="2862263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120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120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120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120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120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120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87628" y="627203"/>
            <a:ext cx="8679656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096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型核潜艇是中国人民解放军海军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正在研制中的第三代弹道导弹核潜艇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由于舰体外壳使</a:t>
            </a:r>
            <a:r>
              <a:rPr 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用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了</a:t>
            </a:r>
            <a:r>
              <a:rPr 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高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强度合金钢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因此其下潜深度可以达到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600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米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堪称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世界之最。它的外壳是用很厚的高强度合金钢板制造的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很坚固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研究人员对材料的选取和壳体的设计应当注意些什么呢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?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为什么要这样做呢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?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914" y="931179"/>
            <a:ext cx="3148087" cy="1800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/>
          <p:nvPr/>
        </p:nvGraphicFramePr>
        <p:xfrm>
          <a:off x="6326981" y="1619700"/>
          <a:ext cx="1944529" cy="26379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2" r:id="rId4" imgW="2590800" imgH="3514725" progId="Paint.Picture">
                  <p:embed/>
                </p:oleObj>
              </mc:Choice>
              <mc:Fallback>
                <p:oleObj r:id="rId4" imgW="2590800" imgH="3514725" progId="Paint.Picture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326981" y="1619700"/>
                        <a:ext cx="1944529" cy="26379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0195" name="文本框 520194"/>
          <p:cNvSpPr txBox="1"/>
          <p:nvPr/>
        </p:nvSpPr>
        <p:spPr>
          <a:xfrm>
            <a:off x="261301" y="1091782"/>
            <a:ext cx="976789" cy="46037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证明：</a:t>
            </a:r>
          </a:p>
        </p:txBody>
      </p:sp>
      <p:sp>
        <p:nvSpPr>
          <p:cNvPr id="520197" name="文本框 520196"/>
          <p:cNvSpPr txBox="1"/>
          <p:nvPr/>
        </p:nvSpPr>
        <p:spPr>
          <a:xfrm>
            <a:off x="1062037" y="997713"/>
            <a:ext cx="7439025" cy="1200329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连通器中装同种液体，当液体不流动时，在连通器底部假想一个竖直的液片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</a:rPr>
              <a:t>AB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</a:p>
        </p:txBody>
      </p:sp>
      <p:grpSp>
        <p:nvGrpSpPr>
          <p:cNvPr id="520201" name="组合 520200"/>
          <p:cNvGrpSpPr/>
          <p:nvPr/>
        </p:nvGrpSpPr>
        <p:grpSpPr>
          <a:xfrm>
            <a:off x="5704285" y="1787621"/>
            <a:ext cx="3205161" cy="2240896"/>
            <a:chOff x="3355" y="1243"/>
            <a:chExt cx="2692" cy="1521"/>
          </a:xfrm>
        </p:grpSpPr>
        <p:sp>
          <p:nvSpPr>
            <p:cNvPr id="520206" name="矩形 520205"/>
            <p:cNvSpPr/>
            <p:nvPr/>
          </p:nvSpPr>
          <p:spPr>
            <a:xfrm>
              <a:off x="3355" y="1771"/>
              <a:ext cx="523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i="1">
                  <a:solidFill>
                    <a:srgbClr val="0000FF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h</a:t>
              </a:r>
              <a:r>
                <a:rPr lang="zh-CN" altLang="en-US" sz="2400" b="1" baseline="-25000" dirty="0">
                  <a:solidFill>
                    <a:srgbClr val="0000FF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左</a:t>
              </a:r>
            </a:p>
          </p:txBody>
        </p:sp>
        <p:sp>
          <p:nvSpPr>
            <p:cNvPr id="520207" name="矩形 520206"/>
            <p:cNvSpPr/>
            <p:nvPr/>
          </p:nvSpPr>
          <p:spPr>
            <a:xfrm>
              <a:off x="5486" y="1797"/>
              <a:ext cx="561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i="1">
                  <a:solidFill>
                    <a:srgbClr val="0000FF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h</a:t>
              </a:r>
              <a:r>
                <a:rPr lang="zh-CN" altLang="en-US" sz="2400" b="1" baseline="-25000" dirty="0">
                  <a:solidFill>
                    <a:srgbClr val="0000FF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右</a:t>
              </a:r>
            </a:p>
          </p:txBody>
        </p:sp>
        <p:sp>
          <p:nvSpPr>
            <p:cNvPr id="520208" name="直接连接符 520207"/>
            <p:cNvSpPr/>
            <p:nvPr/>
          </p:nvSpPr>
          <p:spPr>
            <a:xfrm flipH="1">
              <a:off x="3686" y="2764"/>
              <a:ext cx="2018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0209" name="直接连接符 520208"/>
            <p:cNvSpPr/>
            <p:nvPr/>
          </p:nvSpPr>
          <p:spPr>
            <a:xfrm>
              <a:off x="3695" y="1243"/>
              <a:ext cx="59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0210" name="直接连接符 520209"/>
            <p:cNvSpPr/>
            <p:nvPr/>
          </p:nvSpPr>
          <p:spPr>
            <a:xfrm>
              <a:off x="5054" y="1243"/>
              <a:ext cx="703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0211" name="直接连接符 520210"/>
            <p:cNvSpPr/>
            <p:nvPr/>
          </p:nvSpPr>
          <p:spPr>
            <a:xfrm>
              <a:off x="3742" y="1243"/>
              <a:ext cx="1" cy="589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520212" name="直接连接符 520211"/>
            <p:cNvSpPr/>
            <p:nvPr/>
          </p:nvSpPr>
          <p:spPr>
            <a:xfrm flipV="1">
              <a:off x="3742" y="2038"/>
              <a:ext cx="0" cy="72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520213" name="直接连接符 520212"/>
            <p:cNvSpPr/>
            <p:nvPr/>
          </p:nvSpPr>
          <p:spPr>
            <a:xfrm>
              <a:off x="5633" y="1250"/>
              <a:ext cx="0" cy="589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520214" name="直接连接符 520213"/>
            <p:cNvSpPr/>
            <p:nvPr/>
          </p:nvSpPr>
          <p:spPr>
            <a:xfrm flipV="1">
              <a:off x="5633" y="2038"/>
              <a:ext cx="0" cy="72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34" name="直接连接符 33"/>
            <p:cNvSpPr/>
            <p:nvPr/>
          </p:nvSpPr>
          <p:spPr>
            <a:xfrm flipH="1">
              <a:off x="3686" y="2764"/>
              <a:ext cx="2018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20217" name="矩形 520216"/>
          <p:cNvSpPr/>
          <p:nvPr/>
        </p:nvSpPr>
        <p:spPr>
          <a:xfrm>
            <a:off x="945630" y="2069897"/>
            <a:ext cx="5373303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由于液片静止，所以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左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=F</a:t>
            </a:r>
            <a:r>
              <a:rPr lang="zh-CN" altLang="en-US" sz="2400" b="1" baseline="-2500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右</a:t>
            </a:r>
            <a:endParaRPr lang="zh-CN" altLang="en-US" sz="2400" b="1" i="1" dirty="0">
              <a:solidFill>
                <a:srgbClr val="0000FF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即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lang="zh-CN" altLang="en-US" sz="2400" b="1" baseline="-2500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左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 </a:t>
            </a:r>
            <a:r>
              <a:rPr lang="zh-CN" altLang="en-US" sz="2400" b="1" baseline="-2500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左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 p</a:t>
            </a:r>
            <a:r>
              <a:rPr lang="zh-CN" altLang="en-US" sz="2400" b="1" baseline="-2500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左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</a:t>
            </a:r>
            <a:r>
              <a:rPr lang="zh-CN" altLang="en-US" sz="2400" b="1" baseline="-2500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右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，而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</a:t>
            </a:r>
            <a:r>
              <a:rPr lang="zh-CN" altLang="en-US" sz="2400" b="1" baseline="-2500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左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=S</a:t>
            </a:r>
            <a:r>
              <a:rPr lang="zh-CN" altLang="en-US" sz="2400" b="1" baseline="-2500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右</a:t>
            </a:r>
            <a:endParaRPr lang="zh-CN" altLang="en-US" sz="2400" b="1" i="1" dirty="0">
              <a:solidFill>
                <a:srgbClr val="0000FF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可得</a:t>
            </a:r>
            <a:r>
              <a:rPr lang="zh-CN" altLang="en-US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lang="zh-CN" altLang="en-US" sz="2400" b="1" baseline="-2500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左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=p</a:t>
            </a:r>
            <a:r>
              <a:rPr lang="zh-CN" altLang="en-US" sz="2400" b="1" baseline="-2500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右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lang="el-GR" altLang="zh-CN" sz="2400" b="1" i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zh-CN" altLang="el-GR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展开，</a:t>
            </a:r>
            <a:r>
              <a:rPr lang="el-GR" altLang="zh-CN" sz="2400" b="1" i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ρ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gh</a:t>
            </a:r>
            <a:r>
              <a:rPr lang="zh-CN" altLang="en-US" sz="2400" b="1" baseline="-2500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左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l-GR" altLang="zh-CN" sz="2400" b="1" i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ρ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gh</a:t>
            </a:r>
            <a:r>
              <a:rPr lang="zh-CN" altLang="en-US" sz="2400" b="1" baseline="-2500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右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,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得：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</a:t>
            </a:r>
            <a:r>
              <a:rPr lang="zh-CN" altLang="en-US" sz="2400" b="1" baseline="-2500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左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=h</a:t>
            </a:r>
            <a:r>
              <a:rPr lang="zh-CN" altLang="en-US" sz="2400" b="1" baseline="-2500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右       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左右两管中的液面相平。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7300436" y="3890460"/>
            <a:ext cx="0" cy="276225"/>
          </a:xfrm>
          <a:prstGeom prst="line">
            <a:avLst/>
          </a:prstGeom>
          <a:ln w="28575" cmpd="sng">
            <a:solidFill>
              <a:srgbClr val="FFFF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130177" y="3501058"/>
            <a:ext cx="386080" cy="460375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lstStyle/>
          <a:p>
            <a:r>
              <a:rPr lang="en-US" sz="2400" b="1" i="1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A</a:t>
            </a:r>
            <a:endParaRPr lang="en-US" sz="2400" b="1" baseline="-25000" dirty="0">
              <a:solidFill>
                <a:srgbClr val="0000FF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30177" y="4092560"/>
            <a:ext cx="386080" cy="460375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lstStyle/>
          <a:p>
            <a:r>
              <a:rPr lang="en-US" sz="2400" b="1" i="1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B</a:t>
            </a:r>
            <a:endParaRPr lang="en-US" sz="2400" b="1" baseline="-25000" dirty="0">
              <a:solidFill>
                <a:srgbClr val="0000FF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>
            <a:off x="6712268" y="4028572"/>
            <a:ext cx="588169" cy="0"/>
          </a:xfrm>
          <a:prstGeom prst="straightConnector1">
            <a:avLst/>
          </a:prstGeom>
          <a:ln w="4762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H="1">
            <a:off x="7300436" y="4019524"/>
            <a:ext cx="608171" cy="476"/>
          </a:xfrm>
          <a:prstGeom prst="straightConnector1">
            <a:avLst/>
          </a:prstGeom>
          <a:ln w="4762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6590586" y="4020170"/>
            <a:ext cx="585470" cy="460375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F</a:t>
            </a:r>
            <a:r>
              <a:rPr lang="zh-CN" altLang="en-US" sz="2400" b="1" baseline="-2500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左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588805" y="4019694"/>
            <a:ext cx="585470" cy="460375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F</a:t>
            </a:r>
            <a:r>
              <a:rPr lang="zh-CN" altLang="en-US" sz="2400" b="1" baseline="-2500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右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626067" y="4046779"/>
            <a:ext cx="534670" cy="460375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p</a:t>
            </a:r>
            <a:r>
              <a:rPr lang="zh-CN" altLang="en-US" sz="2400" b="1" baseline="-2500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左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610714" y="4046891"/>
            <a:ext cx="534670" cy="460375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p</a:t>
            </a:r>
            <a:r>
              <a:rPr lang="zh-CN" altLang="en-US" sz="2400" b="1" baseline="-2500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右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2717922" y="502165"/>
            <a:ext cx="3120674" cy="495548"/>
            <a:chOff x="2506980" y="579256"/>
            <a:chExt cx="3958508" cy="495548"/>
          </a:xfrm>
        </p:grpSpPr>
        <p:pic>
          <p:nvPicPr>
            <p:cNvPr id="28" name="Picture 3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9" name="矩形 28"/>
            <p:cNvSpPr/>
            <p:nvPr/>
          </p:nvSpPr>
          <p:spPr>
            <a:xfrm>
              <a:off x="2593872" y="579256"/>
              <a:ext cx="3871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连通器原理</a:t>
              </a:r>
            </a:p>
          </p:txBody>
        </p:sp>
      </p:grpSp>
    </p:spTree>
  </p:cSld>
  <p:clrMapOvr>
    <a:masterClrMapping/>
  </p:clrMapOvr>
  <p:transition>
    <p:wedg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20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0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20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0195" grpId="0"/>
      <p:bldP spid="520197" grpId="0"/>
      <p:bldP spid="13" grpId="0"/>
      <p:bldP spid="14" grpId="0"/>
      <p:bldP spid="19" grpId="0"/>
      <p:bldP spid="19" grpId="1"/>
      <p:bldP spid="20" grpId="0"/>
      <p:bldP spid="20" grpId="1"/>
      <p:bldP spid="26" grpId="0"/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G:\resource\8x92\jpg\036040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6618" y="1313205"/>
            <a:ext cx="3113518" cy="3157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G:\resource\8x92\jpg\036040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92" y="1702092"/>
            <a:ext cx="2841985" cy="2299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G:\resource\8x92\jpg\036040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0477" y="1743599"/>
            <a:ext cx="2605186" cy="2296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65321" y="4477821"/>
            <a:ext cx="25670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生活中常见的连通器</a:t>
            </a:r>
          </a:p>
        </p:txBody>
      </p:sp>
      <p:sp>
        <p:nvSpPr>
          <p:cNvPr id="6" name="文本框 520196"/>
          <p:cNvSpPr txBox="1"/>
          <p:nvPr/>
        </p:nvSpPr>
        <p:spPr>
          <a:xfrm>
            <a:off x="538562" y="487683"/>
            <a:ext cx="7925815" cy="952184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想一想：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下面是常见的连通器，它们都有什么功能？想想看，他们是怎样利用连通器的特点来实现自己功能的？</a:t>
            </a:r>
          </a:p>
        </p:txBody>
      </p:sp>
    </p:spTree>
    <p:extLst>
      <p:ext uri="{BB962C8B-B14F-4D97-AF65-F5344CB8AC3E}">
        <p14:creationId xmlns:p14="http://schemas.microsoft.com/office/powerpoint/2010/main" val="280657573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3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604" y="923740"/>
            <a:ext cx="7471165" cy="3848018"/>
          </a:xfrm>
          <a:prstGeom prst="rect">
            <a:avLst/>
          </a:prstGeom>
        </p:spPr>
      </p:pic>
      <p:sp>
        <p:nvSpPr>
          <p:cNvPr id="515075" name="文本框 515074"/>
          <p:cNvSpPr txBox="1"/>
          <p:nvPr/>
        </p:nvSpPr>
        <p:spPr>
          <a:xfrm>
            <a:off x="2043589" y="463365"/>
            <a:ext cx="4985861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三峡船闸－－世界上最大的连通器</a:t>
            </a:r>
          </a:p>
        </p:txBody>
      </p:sp>
      <p:sp>
        <p:nvSpPr>
          <p:cNvPr id="515077" name="文本框 515076"/>
          <p:cNvSpPr txBox="1"/>
          <p:nvPr/>
        </p:nvSpPr>
        <p:spPr>
          <a:xfrm>
            <a:off x="1040368" y="974852"/>
            <a:ext cx="1415772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三峡大坝</a:t>
            </a:r>
          </a:p>
        </p:txBody>
      </p:sp>
    </p:spTree>
  </p:cSld>
  <p:clrMapOvr>
    <a:masterClrMapping/>
  </p:clrMapOvr>
  <p:transition>
    <p:wedg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5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5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5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50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5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50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5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50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5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50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50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507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182" name="文本框 434181"/>
          <p:cNvSpPr txBox="1"/>
          <p:nvPr/>
        </p:nvSpPr>
        <p:spPr>
          <a:xfrm>
            <a:off x="341953" y="701718"/>
            <a:ext cx="8013481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三峡大坝的双线五级船闸，它全长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6.4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公里，船闸上下落差达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113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米，船舶通过船闸要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翻越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层楼房的高度，规模举世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无双，是世界上最大的船闸。这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样一个庞然大物，完全是中国人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自己制造的。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34181" name="图片 434180" descr="sx01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rcRect l="33200" t="14189" r="6400" b="23485"/>
          <a:stretch>
            <a:fillRect/>
          </a:stretch>
        </p:blipFill>
        <p:spPr>
          <a:xfrm>
            <a:off x="5044139" y="1366996"/>
            <a:ext cx="3193614" cy="270166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2" descr="D:\图标图片\f3373a58f30e42a28f0f3dcc05381ad6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934048" y="3767485"/>
            <a:ext cx="275076" cy="301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6098" name="图片 516097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3961" y="578141"/>
            <a:ext cx="6248400" cy="432482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6099" name="文本框 516098"/>
          <p:cNvSpPr txBox="1"/>
          <p:nvPr/>
        </p:nvSpPr>
        <p:spPr>
          <a:xfrm>
            <a:off x="2897981" y="2625778"/>
            <a:ext cx="2926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货轮驶出船闸</a:t>
            </a:r>
          </a:p>
        </p:txBody>
      </p:sp>
    </p:spTree>
  </p:cSld>
  <p:clrMapOvr>
    <a:masterClrMapping/>
  </p:clrMapOvr>
  <p:transition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49077" y="1076236"/>
            <a:ext cx="8649049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2018·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衡阳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在探究“影响液体内部压强大小的因素”的实验中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:</a:t>
            </a:r>
          </a:p>
          <a:p>
            <a:pPr indent="0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实验中液体压强的大小变化是通过比较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U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形管两侧液面</a:t>
            </a:r>
            <a:r>
              <a:rPr lang="en-US" altLang="zh-CN" sz="2400" b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的变化来体现的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；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将探头放进盛水的容器中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探头的橡皮膜受到水的压强会向</a:t>
            </a:r>
            <a:r>
              <a:rPr lang="zh-CN" sz="24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　　　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选填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“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内凹”或“外凸”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08426" y="2775677"/>
            <a:ext cx="11010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  <a:sym typeface="+mn-ea"/>
              </a:rPr>
              <a:t>高度差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85873" y="3315239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  <a:sym typeface="+mn-ea"/>
              </a:rPr>
              <a:t>内凹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  <a:sym typeface="+mn-ea"/>
            </a:endParaRPr>
          </a:p>
        </p:txBody>
      </p:sp>
      <p:grpSp>
        <p:nvGrpSpPr>
          <p:cNvPr id="20" name="组合 3"/>
          <p:cNvGrpSpPr/>
          <p:nvPr/>
        </p:nvGrpSpPr>
        <p:grpSpPr bwMode="auto">
          <a:xfrm>
            <a:off x="3397017" y="476056"/>
            <a:ext cx="1879997" cy="474345"/>
            <a:chOff x="497257" y="753279"/>
            <a:chExt cx="1881032" cy="475146"/>
          </a:xfrm>
        </p:grpSpPr>
        <p:grpSp>
          <p:nvGrpSpPr>
            <p:cNvPr id="21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3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4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2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0875141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09707" y="1104352"/>
            <a:ext cx="896937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2018·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衡阳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在探究“影响液体内部压强大小的因素”的实验中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: </a:t>
            </a:r>
          </a:p>
          <a:p>
            <a:pPr inden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通过比较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两个图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可得到结论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: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同一种液体的压强随</a:t>
            </a:r>
            <a:r>
              <a:rPr lang="en-US" altLang="zh-CN" sz="2400" b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的增加而增大。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805" name="人补八18.EP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8501" y="3264824"/>
            <a:ext cx="5209465" cy="1604963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66031" y="2818789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  <a:sym typeface="+mn-ea"/>
              </a:rPr>
              <a:t>深度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  <a:sym typeface="+mn-ea"/>
            </a:endParaRPr>
          </a:p>
        </p:txBody>
      </p:sp>
      <p:grpSp>
        <p:nvGrpSpPr>
          <p:cNvPr id="20" name="组合 3"/>
          <p:cNvGrpSpPr/>
          <p:nvPr/>
        </p:nvGrpSpPr>
        <p:grpSpPr bwMode="auto">
          <a:xfrm>
            <a:off x="3397017" y="534779"/>
            <a:ext cx="1879997" cy="474345"/>
            <a:chOff x="497257" y="753279"/>
            <a:chExt cx="1881032" cy="475146"/>
          </a:xfrm>
        </p:grpSpPr>
        <p:grpSp>
          <p:nvGrpSpPr>
            <p:cNvPr id="21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3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4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2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2930072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09707" y="1104352"/>
            <a:ext cx="8969375" cy="40811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2018·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衡阳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在探究“影响液体内部压强大小的因素”的实验中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: </a:t>
            </a:r>
          </a:p>
          <a:p>
            <a:pPr indent="0"/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0"/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0"/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0"/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0">
              <a:lnSpc>
                <a:spcPct val="120000"/>
              </a:lnSpc>
            </a:pP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通过比较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E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两个图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可得到结论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: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在深度相同时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液体的</a:t>
            </a:r>
            <a:r>
              <a:rPr lang="en-US" altLang="zh-CN" sz="2400" b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越大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压强越大。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   </a:t>
            </a:r>
          </a:p>
          <a:p>
            <a:pPr indent="0">
              <a:lnSpc>
                <a:spcPct val="12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通过比较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三个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图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可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得到结论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：</a:t>
            </a:r>
            <a:r>
              <a:rPr lang="en-US" altLang="zh-CN" sz="2400" b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______________________________________________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0801" y="4563853"/>
            <a:ext cx="6754178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同一液体</a:t>
            </a:r>
            <a:r>
              <a:rPr 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同一深度</a:t>
            </a:r>
            <a:r>
              <a:rPr 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液体向各个方向的压强相等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85268" y="3752605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  <a:sym typeface="+mn-ea"/>
              </a:rPr>
              <a:t>密度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  <a:sym typeface="+mn-ea"/>
            </a:endParaRPr>
          </a:p>
        </p:txBody>
      </p:sp>
      <p:grpSp>
        <p:nvGrpSpPr>
          <p:cNvPr id="20" name="组合 3"/>
          <p:cNvGrpSpPr/>
          <p:nvPr/>
        </p:nvGrpSpPr>
        <p:grpSpPr bwMode="auto">
          <a:xfrm>
            <a:off x="3397017" y="476056"/>
            <a:ext cx="1879997" cy="474345"/>
            <a:chOff x="497257" y="753279"/>
            <a:chExt cx="1881032" cy="475146"/>
          </a:xfrm>
        </p:grpSpPr>
        <p:grpSp>
          <p:nvGrpSpPr>
            <p:cNvPr id="21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3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4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2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pic>
        <p:nvPicPr>
          <p:cNvPr id="14" name="人补八18.EP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579" y="1635257"/>
            <a:ext cx="5209465" cy="160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16370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091" name="组合 89090"/>
          <p:cNvGrpSpPr/>
          <p:nvPr/>
        </p:nvGrpSpPr>
        <p:grpSpPr>
          <a:xfrm>
            <a:off x="4741545" y="1638988"/>
            <a:ext cx="685800" cy="3151584"/>
            <a:chOff x="768" y="1008"/>
            <a:chExt cx="576" cy="2647"/>
          </a:xfrm>
        </p:grpSpPr>
        <p:grpSp>
          <p:nvGrpSpPr>
            <p:cNvPr id="89092" name="组合 89091"/>
            <p:cNvGrpSpPr/>
            <p:nvPr/>
          </p:nvGrpSpPr>
          <p:grpSpPr>
            <a:xfrm>
              <a:off x="768" y="1632"/>
              <a:ext cx="576" cy="2023"/>
              <a:chOff x="336" y="399"/>
              <a:chExt cx="672" cy="2743"/>
            </a:xfrm>
          </p:grpSpPr>
          <p:sp>
            <p:nvSpPr>
              <p:cNvPr id="89093" name="任意多边形 89092"/>
              <p:cNvSpPr/>
              <p:nvPr/>
            </p:nvSpPr>
            <p:spPr>
              <a:xfrm>
                <a:off x="336" y="2902"/>
                <a:ext cx="672" cy="240"/>
              </a:xfrm>
              <a:custGeom>
                <a:avLst/>
                <a:gdLst/>
                <a:ahLst/>
                <a:cxnLst/>
                <a:rect l="0" t="0" r="0" b="0"/>
                <a:pathLst>
                  <a:path w="672" h="192">
                    <a:moveTo>
                      <a:pt x="0" y="0"/>
                    </a:moveTo>
                    <a:cubicBezTo>
                      <a:pt x="44" y="56"/>
                      <a:pt x="88" y="112"/>
                      <a:pt x="144" y="144"/>
                    </a:cubicBezTo>
                    <a:cubicBezTo>
                      <a:pt x="200" y="176"/>
                      <a:pt x="272" y="192"/>
                      <a:pt x="336" y="192"/>
                    </a:cubicBezTo>
                    <a:cubicBezTo>
                      <a:pt x="400" y="192"/>
                      <a:pt x="472" y="176"/>
                      <a:pt x="528" y="144"/>
                    </a:cubicBezTo>
                    <a:cubicBezTo>
                      <a:pt x="584" y="112"/>
                      <a:pt x="628" y="56"/>
                      <a:pt x="672" y="0"/>
                    </a:cubicBezTo>
                  </a:path>
                </a:pathLst>
              </a:custGeom>
              <a:solidFill>
                <a:srgbClr val="CCECFF">
                  <a:alpha val="100000"/>
                </a:srgbClr>
              </a:solidFill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i="1"/>
              </a:p>
            </p:txBody>
          </p:sp>
          <p:sp>
            <p:nvSpPr>
              <p:cNvPr id="89094" name="任意多边形 89093"/>
              <p:cNvSpPr/>
              <p:nvPr/>
            </p:nvSpPr>
            <p:spPr>
              <a:xfrm>
                <a:off x="336" y="399"/>
                <a:ext cx="672" cy="2496"/>
              </a:xfrm>
              <a:custGeom>
                <a:avLst/>
                <a:gdLst/>
                <a:ahLst/>
                <a:cxnLst/>
                <a:rect l="0" t="0" r="0" b="0"/>
                <a:pathLst>
                  <a:path w="672" h="2496">
                    <a:moveTo>
                      <a:pt x="672" y="2496"/>
                    </a:moveTo>
                    <a:lnTo>
                      <a:pt x="672" y="0"/>
                    </a:lnTo>
                    <a:lnTo>
                      <a:pt x="0" y="0"/>
                    </a:lnTo>
                    <a:lnTo>
                      <a:pt x="0" y="2496"/>
                    </a:lnTo>
                  </a:path>
                </a:pathLst>
              </a:custGeom>
              <a:solidFill>
                <a:srgbClr val="CCECFF">
                  <a:alpha val="100000"/>
                </a:srgbClr>
              </a:solidFill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i="1"/>
              </a:p>
            </p:txBody>
          </p:sp>
        </p:grpSp>
        <p:sp>
          <p:nvSpPr>
            <p:cNvPr id="89095" name="矩形 89094"/>
            <p:cNvSpPr/>
            <p:nvPr/>
          </p:nvSpPr>
          <p:spPr>
            <a:xfrm>
              <a:off x="768" y="1008"/>
              <a:ext cx="576" cy="624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i="1"/>
            </a:p>
          </p:txBody>
        </p:sp>
      </p:grpSp>
      <p:grpSp>
        <p:nvGrpSpPr>
          <p:cNvPr id="89096" name="组合 89095"/>
          <p:cNvGrpSpPr/>
          <p:nvPr/>
        </p:nvGrpSpPr>
        <p:grpSpPr>
          <a:xfrm>
            <a:off x="4608434" y="2125477"/>
            <a:ext cx="2505075" cy="2636044"/>
            <a:chOff x="2086" y="1408"/>
            <a:chExt cx="2104" cy="2214"/>
          </a:xfrm>
        </p:grpSpPr>
        <p:grpSp>
          <p:nvGrpSpPr>
            <p:cNvPr id="89097" name="组合 89096"/>
            <p:cNvGrpSpPr/>
            <p:nvPr/>
          </p:nvGrpSpPr>
          <p:grpSpPr>
            <a:xfrm>
              <a:off x="2086" y="1408"/>
              <a:ext cx="2104" cy="2214"/>
              <a:chOff x="2880" y="1408"/>
              <a:chExt cx="2104" cy="2214"/>
            </a:xfrm>
          </p:grpSpPr>
          <p:sp>
            <p:nvSpPr>
              <p:cNvPr id="89101" name="任意多边形 89100"/>
              <p:cNvSpPr/>
              <p:nvPr/>
            </p:nvSpPr>
            <p:spPr>
              <a:xfrm>
                <a:off x="3962" y="1408"/>
                <a:ext cx="1022" cy="736"/>
              </a:xfrm>
              <a:custGeom>
                <a:avLst/>
                <a:gdLst/>
                <a:ahLst/>
                <a:cxnLst/>
                <a:rect l="0" t="0" r="0" b="0"/>
                <a:pathLst>
                  <a:path w="1008" h="720">
                    <a:moveTo>
                      <a:pt x="0" y="672"/>
                    </a:moveTo>
                    <a:lnTo>
                      <a:pt x="576" y="0"/>
                    </a:lnTo>
                    <a:lnTo>
                      <a:pt x="1008" y="384"/>
                    </a:lnTo>
                    <a:lnTo>
                      <a:pt x="720" y="720"/>
                    </a:lnTo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i="1"/>
              </a:p>
            </p:txBody>
          </p:sp>
          <p:sp>
            <p:nvSpPr>
              <p:cNvPr id="89098" name="任意多边形 89097"/>
              <p:cNvSpPr/>
              <p:nvPr/>
            </p:nvSpPr>
            <p:spPr>
              <a:xfrm rot="2345935">
                <a:off x="2880" y="3426"/>
                <a:ext cx="576" cy="177"/>
              </a:xfrm>
              <a:custGeom>
                <a:avLst/>
                <a:gdLst/>
                <a:ahLst/>
                <a:cxnLst/>
                <a:rect l="0" t="0" r="0" b="0"/>
                <a:pathLst>
                  <a:path w="672" h="192">
                    <a:moveTo>
                      <a:pt x="0" y="0"/>
                    </a:moveTo>
                    <a:cubicBezTo>
                      <a:pt x="44" y="56"/>
                      <a:pt x="88" y="112"/>
                      <a:pt x="144" y="144"/>
                    </a:cubicBezTo>
                    <a:cubicBezTo>
                      <a:pt x="200" y="176"/>
                      <a:pt x="272" y="192"/>
                      <a:pt x="336" y="192"/>
                    </a:cubicBezTo>
                    <a:cubicBezTo>
                      <a:pt x="400" y="192"/>
                      <a:pt x="472" y="176"/>
                      <a:pt x="528" y="144"/>
                    </a:cubicBezTo>
                    <a:cubicBezTo>
                      <a:pt x="584" y="112"/>
                      <a:pt x="628" y="56"/>
                      <a:pt x="672" y="0"/>
                    </a:cubicBezTo>
                  </a:path>
                </a:pathLst>
              </a:custGeom>
              <a:solidFill>
                <a:srgbClr val="CCECFF">
                  <a:alpha val="100000"/>
                </a:srgbClr>
              </a:solidFill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i="1"/>
              </a:p>
            </p:txBody>
          </p:sp>
          <p:sp>
            <p:nvSpPr>
              <p:cNvPr id="89100" name="任意多边形 89099"/>
              <p:cNvSpPr/>
              <p:nvPr/>
            </p:nvSpPr>
            <p:spPr>
              <a:xfrm>
                <a:off x="3002" y="2038"/>
                <a:ext cx="1776" cy="1584"/>
              </a:xfrm>
              <a:custGeom>
                <a:avLst/>
                <a:gdLst/>
                <a:ahLst/>
                <a:cxnLst/>
                <a:rect l="0" t="0" r="0" b="0"/>
                <a:pathLst>
                  <a:path w="1776" h="1584">
                    <a:moveTo>
                      <a:pt x="432" y="1584"/>
                    </a:moveTo>
                    <a:lnTo>
                      <a:pt x="1776" y="0"/>
                    </a:lnTo>
                    <a:lnTo>
                      <a:pt x="1008" y="0"/>
                    </a:lnTo>
                    <a:lnTo>
                      <a:pt x="0" y="1248"/>
                    </a:lnTo>
                  </a:path>
                </a:pathLst>
              </a:custGeom>
              <a:solidFill>
                <a:srgbClr val="CCECFF">
                  <a:alpha val="100000"/>
                </a:srgbClr>
              </a:solidFill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i="1"/>
              </a:p>
            </p:txBody>
          </p:sp>
        </p:grpSp>
        <p:sp>
          <p:nvSpPr>
            <p:cNvPr id="89102" name="直接连接符 89101"/>
            <p:cNvSpPr/>
            <p:nvPr/>
          </p:nvSpPr>
          <p:spPr>
            <a:xfrm>
              <a:off x="3216" y="2038"/>
              <a:ext cx="76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89103" name="文本框 89102"/>
          <p:cNvSpPr txBox="1"/>
          <p:nvPr/>
        </p:nvSpPr>
        <p:spPr>
          <a:xfrm>
            <a:off x="159067" y="906921"/>
            <a:ext cx="8657749" cy="2862322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（云南中考）如图所示，试管中装一些水，当试管倾斜时，水在试管底部产生的压强比竖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直时将 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   )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．变大            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．变小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．不变           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．无法比较</a:t>
            </a:r>
          </a:p>
        </p:txBody>
      </p:sp>
      <p:grpSp>
        <p:nvGrpSpPr>
          <p:cNvPr id="89104" name="组合 89103"/>
          <p:cNvGrpSpPr/>
          <p:nvPr/>
        </p:nvGrpSpPr>
        <p:grpSpPr>
          <a:xfrm>
            <a:off x="4114086" y="2387653"/>
            <a:ext cx="713184" cy="2362200"/>
            <a:chOff x="1609" y="1968"/>
            <a:chExt cx="599" cy="1984"/>
          </a:xfrm>
        </p:grpSpPr>
        <p:sp>
          <p:nvSpPr>
            <p:cNvPr id="89105" name="直接连接符 89104"/>
            <p:cNvSpPr/>
            <p:nvPr/>
          </p:nvSpPr>
          <p:spPr>
            <a:xfrm flipH="1">
              <a:off x="1680" y="1968"/>
              <a:ext cx="48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9106" name="直接连接符 89105"/>
            <p:cNvSpPr/>
            <p:nvPr/>
          </p:nvSpPr>
          <p:spPr>
            <a:xfrm>
              <a:off x="1728" y="3952"/>
              <a:ext cx="48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9107" name="直接连接符 89106"/>
            <p:cNvSpPr/>
            <p:nvPr/>
          </p:nvSpPr>
          <p:spPr>
            <a:xfrm>
              <a:off x="1968" y="1968"/>
              <a:ext cx="0" cy="198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89108" name="文本框 89107"/>
            <p:cNvSpPr txBox="1"/>
            <p:nvPr/>
          </p:nvSpPr>
          <p:spPr>
            <a:xfrm>
              <a:off x="1609" y="2695"/>
              <a:ext cx="314" cy="465"/>
            </a:xfrm>
            <a:prstGeom prst="rect">
              <a:avLst/>
            </a:prstGeom>
            <a:noFill/>
            <a:ln w="3810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en-US" sz="3000" i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h</a:t>
              </a:r>
            </a:p>
          </p:txBody>
        </p:sp>
      </p:grpSp>
      <p:grpSp>
        <p:nvGrpSpPr>
          <p:cNvPr id="89109" name="组合 89108"/>
          <p:cNvGrpSpPr/>
          <p:nvPr/>
        </p:nvGrpSpPr>
        <p:grpSpPr>
          <a:xfrm>
            <a:off x="4640342" y="2607919"/>
            <a:ext cx="1116806" cy="2400300"/>
            <a:chOff x="2105" y="2142"/>
            <a:chExt cx="938" cy="2016"/>
          </a:xfrm>
        </p:grpSpPr>
        <p:sp>
          <p:nvSpPr>
            <p:cNvPr id="89110" name="直接连接符 89109"/>
            <p:cNvSpPr/>
            <p:nvPr/>
          </p:nvSpPr>
          <p:spPr>
            <a:xfrm rot="2295682">
              <a:off x="2105" y="3942"/>
              <a:ext cx="480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89111" name="组合 89110"/>
            <p:cNvGrpSpPr/>
            <p:nvPr/>
          </p:nvGrpSpPr>
          <p:grpSpPr>
            <a:xfrm>
              <a:off x="2729" y="2142"/>
              <a:ext cx="314" cy="2016"/>
              <a:chOff x="2729" y="2142"/>
              <a:chExt cx="314" cy="2016"/>
            </a:xfrm>
          </p:grpSpPr>
          <p:sp>
            <p:nvSpPr>
              <p:cNvPr id="89112" name="直接连接符 89111"/>
              <p:cNvSpPr/>
              <p:nvPr/>
            </p:nvSpPr>
            <p:spPr>
              <a:xfrm rot="2295682">
                <a:off x="2969" y="2142"/>
                <a:ext cx="0" cy="2016"/>
              </a:xfrm>
              <a:prstGeom prst="line">
                <a:avLst/>
              </a:prstGeom>
              <a:ln w="19050" cap="flat" cmpd="sng">
                <a:solidFill>
                  <a:srgbClr val="FF0000"/>
                </a:solidFill>
                <a:prstDash val="solid"/>
                <a:headEnd type="triangle" w="med" len="med"/>
                <a:tailEnd type="triangle" w="med" len="med"/>
              </a:ln>
            </p:spPr>
          </p:sp>
          <p:sp>
            <p:nvSpPr>
              <p:cNvPr id="89113" name="文本框 89112"/>
              <p:cNvSpPr txBox="1"/>
              <p:nvPr/>
            </p:nvSpPr>
            <p:spPr>
              <a:xfrm rot="2295682">
                <a:off x="2729" y="2755"/>
                <a:ext cx="314" cy="4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altLang="en-US" sz="3000" i="1">
                    <a:solidFill>
                      <a:srgbClr val="FF0000"/>
                    </a:solidFill>
                    <a:latin typeface="Times New Roman" panose="02020603050405020304" charset="0"/>
                    <a:ea typeface="宋体" panose="02010600030101010101" pitchFamily="2" charset="-122"/>
                  </a:rPr>
                  <a:t>h</a:t>
                </a:r>
              </a:p>
            </p:txBody>
          </p:sp>
        </p:grpSp>
      </p:grpSp>
      <p:grpSp>
        <p:nvGrpSpPr>
          <p:cNvPr id="89114" name="组合 89113"/>
          <p:cNvGrpSpPr/>
          <p:nvPr/>
        </p:nvGrpSpPr>
        <p:grpSpPr>
          <a:xfrm>
            <a:off x="5954792" y="2844853"/>
            <a:ext cx="914401" cy="1943100"/>
            <a:chOff x="3202" y="2352"/>
            <a:chExt cx="768" cy="1632"/>
          </a:xfrm>
        </p:grpSpPr>
        <p:sp>
          <p:nvSpPr>
            <p:cNvPr id="89115" name="直接连接符 89114"/>
            <p:cNvSpPr/>
            <p:nvPr/>
          </p:nvSpPr>
          <p:spPr>
            <a:xfrm>
              <a:off x="3360" y="3984"/>
              <a:ext cx="480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89116" name="组合 89115"/>
            <p:cNvGrpSpPr/>
            <p:nvPr/>
          </p:nvGrpSpPr>
          <p:grpSpPr>
            <a:xfrm>
              <a:off x="3202" y="2352"/>
              <a:ext cx="768" cy="1632"/>
              <a:chOff x="3675" y="2352"/>
              <a:chExt cx="768" cy="1632"/>
            </a:xfrm>
          </p:grpSpPr>
          <p:sp>
            <p:nvSpPr>
              <p:cNvPr id="89117" name="直接连接符 89116"/>
              <p:cNvSpPr/>
              <p:nvPr/>
            </p:nvSpPr>
            <p:spPr>
              <a:xfrm flipH="1">
                <a:off x="3675" y="2384"/>
                <a:ext cx="768" cy="1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9118" name="直接连接符 89117"/>
              <p:cNvSpPr/>
              <p:nvPr/>
            </p:nvSpPr>
            <p:spPr>
              <a:xfrm>
                <a:off x="4084" y="2352"/>
                <a:ext cx="0" cy="1632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triangle" w="med" len="med"/>
                <a:tailEnd type="triangle" w="med" len="med"/>
              </a:ln>
            </p:spPr>
          </p:sp>
          <p:sp>
            <p:nvSpPr>
              <p:cNvPr id="89119" name="文本框 89118"/>
              <p:cNvSpPr txBox="1"/>
              <p:nvPr/>
            </p:nvSpPr>
            <p:spPr>
              <a:xfrm>
                <a:off x="3690" y="2896"/>
                <a:ext cx="385" cy="465"/>
              </a:xfrm>
              <a:prstGeom prst="rect">
                <a:avLst/>
              </a:prstGeom>
              <a:noFill/>
              <a:ln w="9525" cap="flat" cmpd="sng">
                <a:noFill/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altLang="en-US" sz="3000" i="1">
                    <a:solidFill>
                      <a:srgbClr val="FF0000"/>
                    </a:solidFill>
                    <a:latin typeface="Times New Roman" panose="02020603050405020304" charset="0"/>
                    <a:ea typeface="宋体" panose="02010600030101010101" pitchFamily="2" charset="-122"/>
                  </a:rPr>
                  <a:t>H</a:t>
                </a:r>
              </a:p>
            </p:txBody>
          </p:sp>
        </p:grpSp>
      </p:grpSp>
      <p:sp>
        <p:nvSpPr>
          <p:cNvPr id="89120" name="文本框 89119"/>
          <p:cNvSpPr txBox="1"/>
          <p:nvPr/>
        </p:nvSpPr>
        <p:spPr>
          <a:xfrm>
            <a:off x="2553375" y="3747744"/>
            <a:ext cx="1651000" cy="59880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zh-CN" sz="3300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lang="en-US" altLang="zh-CN" sz="3300" baseline="-25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 </a:t>
            </a:r>
            <a:r>
              <a:rPr lang="zh-CN" altLang="en-US" sz="3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＝</a:t>
            </a:r>
            <a:r>
              <a:rPr lang="en-US" altLang="zh-CN" sz="3300" b="1" i="1" err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ρ</a:t>
            </a:r>
            <a:r>
              <a:rPr lang="en-US" altLang="zh-CN" sz="3300" i="1" err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gh</a:t>
            </a:r>
            <a:endParaRPr lang="en-US" altLang="zh-CN" sz="3300" i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9121" name="文本框 89120"/>
          <p:cNvSpPr txBox="1"/>
          <p:nvPr/>
        </p:nvSpPr>
        <p:spPr>
          <a:xfrm>
            <a:off x="6794302" y="3724407"/>
            <a:ext cx="1676400" cy="59880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zh-CN" sz="33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lang="en-US" altLang="zh-CN" sz="33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en-US" sz="33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＝</a:t>
            </a:r>
            <a:r>
              <a:rPr lang="en-US" altLang="zh-CN" sz="33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ρ</a:t>
            </a:r>
            <a:r>
              <a:rPr lang="en-US" altLang="zh-CN" sz="3300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gH</a:t>
            </a:r>
            <a:r>
              <a:rPr lang="en-US" altLang="zh-CN" sz="33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</a:p>
        </p:txBody>
      </p:sp>
      <p:sp>
        <p:nvSpPr>
          <p:cNvPr id="89122" name="文本框 89121"/>
          <p:cNvSpPr txBox="1"/>
          <p:nvPr/>
        </p:nvSpPr>
        <p:spPr>
          <a:xfrm rot="863">
            <a:off x="4464606" y="2847076"/>
            <a:ext cx="1758553" cy="23996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ctr"/>
            <a:r>
              <a:rPr lang="en-US" altLang="zh-CN" sz="15000" b="1" dirty="0">
                <a:solidFill>
                  <a:srgbClr val="FF3300"/>
                </a:solidFill>
                <a:latin typeface="Times New Roman" panose="02020603050405020304" charset="0"/>
                <a:ea typeface="宋体" panose="02010600030101010101" pitchFamily="2" charset="-122"/>
              </a:rPr>
              <a:t>&gt;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611032" y="2157465"/>
            <a:ext cx="386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B</a:t>
            </a:r>
          </a:p>
        </p:txBody>
      </p:sp>
      <p:grpSp>
        <p:nvGrpSpPr>
          <p:cNvPr id="46" name="组合 3"/>
          <p:cNvGrpSpPr/>
          <p:nvPr/>
        </p:nvGrpSpPr>
        <p:grpSpPr bwMode="auto">
          <a:xfrm>
            <a:off x="3397017" y="534779"/>
            <a:ext cx="1879997" cy="474345"/>
            <a:chOff x="497257" y="753279"/>
            <a:chExt cx="1881032" cy="475146"/>
          </a:xfrm>
        </p:grpSpPr>
        <p:grpSp>
          <p:nvGrpSpPr>
            <p:cNvPr id="47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49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50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51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52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8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2716580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9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9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89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9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9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9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9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9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9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9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9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20" grpId="0" bldLvl="0" animBg="1"/>
      <p:bldP spid="89121" grpId="0" bldLvl="0" animBg="1"/>
      <p:bldP spid="89122" grpId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996"/>
          <a:stretch/>
        </p:blipFill>
        <p:spPr>
          <a:xfrm>
            <a:off x="6195608" y="2766348"/>
            <a:ext cx="2378897" cy="1982116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74307" y="927065"/>
            <a:ext cx="8794115" cy="415498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2019•</a:t>
            </a:r>
            <a:r>
              <a:rPr 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北京）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两个完全相同的圆柱形容器静止放在水平桌面上，其中分别装有质量相等的水和酒精，液面高度如图所示。甲容器中液体对容器底部的压强和压力分别为</a:t>
            </a:r>
            <a:r>
              <a:rPr lang="en-US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，乙容器中液体对容器底部的压强和压力分别为</a:t>
            </a:r>
            <a:r>
              <a:rPr lang="en-US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；甲容器对桌面的压强和压力分别为</a:t>
            </a:r>
            <a:r>
              <a:rPr lang="en-US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′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′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，乙容器对桌面的压强和压力分别为</a:t>
            </a:r>
            <a:r>
              <a:rPr lang="en-US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′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′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，已知水的密度大于酒精的密度，则下列判断中正确的是（　　）</a:t>
            </a:r>
            <a:endParaRPr lang="en-US" sz="2400" b="1" dirty="0">
              <a:solidFill>
                <a:srgbClr val="333333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0"/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＜</a:t>
            </a:r>
            <a:r>
              <a:rPr lang="en-US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＜</a:t>
            </a:r>
            <a:r>
              <a:rPr lang="en-US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sz="2400" b="1" dirty="0">
              <a:solidFill>
                <a:srgbClr val="333333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0"/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＜</a:t>
            </a:r>
            <a:r>
              <a:rPr lang="en-US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sz="2400" b="1" dirty="0">
              <a:solidFill>
                <a:srgbClr val="333333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0"/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'=</a:t>
            </a:r>
            <a:r>
              <a:rPr lang="en-US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′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′=</a:t>
            </a:r>
            <a:r>
              <a:rPr lang="en-US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′</a:t>
            </a:r>
          </a:p>
          <a:p>
            <a:pPr indent="0"/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′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′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′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′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06715" y="1348062"/>
            <a:ext cx="1201586" cy="39878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000" b="1"/>
          </a:p>
        </p:txBody>
      </p:sp>
      <p:sp>
        <p:nvSpPr>
          <p:cNvPr id="4" name="圆角矩形标注 3"/>
          <p:cNvSpPr/>
          <p:nvPr/>
        </p:nvSpPr>
        <p:spPr>
          <a:xfrm>
            <a:off x="3908300" y="3486150"/>
            <a:ext cx="2031105" cy="1186518"/>
          </a:xfrm>
          <a:prstGeom prst="wedgeRoundRectCallout">
            <a:avLst>
              <a:gd name="adj1" fmla="val 108038"/>
              <a:gd name="adj2" fmla="val -82664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液体对容器底的压力等于液体重力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84227" y="3145569"/>
            <a:ext cx="40322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</a:p>
        </p:txBody>
      </p:sp>
      <p:grpSp>
        <p:nvGrpSpPr>
          <p:cNvPr id="18" name="组合 3"/>
          <p:cNvGrpSpPr/>
          <p:nvPr/>
        </p:nvGrpSpPr>
        <p:grpSpPr bwMode="auto">
          <a:xfrm>
            <a:off x="3397017" y="534779"/>
            <a:ext cx="1879997" cy="474345"/>
            <a:chOff x="497257" y="753279"/>
            <a:chExt cx="1881032" cy="475146"/>
          </a:xfrm>
        </p:grpSpPr>
        <p:grpSp>
          <p:nvGrpSpPr>
            <p:cNvPr id="19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5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8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4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626745" y="2815405"/>
            <a:ext cx="7385050" cy="15767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1.</a:t>
            </a:r>
            <a:r>
              <a:rPr lang="en-US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知道液体内部存在压强的原因；知道</a:t>
            </a: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液体压强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的特点；能利用</a:t>
            </a: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液体压强公式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进行简单计算；知道</a:t>
            </a: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连通器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原理及其在生活中的应用。 </a:t>
            </a: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1303020" y="957395"/>
            <a:ext cx="7370445" cy="16478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2.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通过实验让同学们养成实事求是、严谨的科学态度，提高分析归纳能力。密切联系实际，提高科学技术应用到实际生活中的意识和能力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。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78815" y="630370"/>
            <a:ext cx="8214995" cy="3888105"/>
            <a:chOff x="987" y="819"/>
            <a:chExt cx="12937" cy="6123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987" y="6916"/>
              <a:ext cx="12104" cy="26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3027" y="4042"/>
              <a:ext cx="0" cy="2874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12993" y="4057"/>
              <a:ext cx="912" cy="7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flipH="1" flipV="1">
              <a:off x="13924" y="819"/>
              <a:ext cx="0" cy="3291"/>
            </a:xfrm>
            <a:prstGeom prst="straightConnector1">
              <a:avLst/>
            </a:prstGeom>
            <a:ln w="57150">
              <a:solidFill>
                <a:srgbClr val="0B5FD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7127" y="1238224"/>
            <a:ext cx="8862536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384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如图是我国自主研制的蛟龙号载人潜水器，2012年蛟龙号潜水器顺利完成7km级的潜水试验，则7km深处海水的压强为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Pa，设想你在7km深的蛟龙号潜水器中把一只手伸到外面的水里，若手背的面积为0.6×10</a:t>
            </a:r>
            <a:r>
              <a:rPr lang="zh-CN" altLang="en-US" sz="24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</a:p>
          <a:p>
            <a:pPr fontAlgn="auto">
              <a:lnSpc>
                <a:spcPts val="38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则海水对手背的压力为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N。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ts val="38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（海水的密度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=1.0×10</a:t>
            </a:r>
            <a:r>
              <a:rPr lang="zh-CN" altLang="en-US" sz="24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kg/m</a:t>
            </a:r>
            <a:r>
              <a:rPr lang="zh-CN" altLang="en-US" sz="24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取10N/kg）。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09759" y="2190247"/>
            <a:ext cx="1064715" cy="57964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384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7×10</a:t>
            </a:r>
            <a:r>
              <a:rPr lang="zh-CN" altLang="en-US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7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528854" y="3046535"/>
            <a:ext cx="1289135" cy="70788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4.2×10</a:t>
            </a:r>
            <a:r>
              <a:rPr lang="zh-CN" altLang="en-US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5</a:t>
            </a:r>
          </a:p>
        </p:txBody>
      </p:sp>
      <p:pic>
        <p:nvPicPr>
          <p:cNvPr id="5" name="图片 4" descr="78db2e42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5285" y="2912745"/>
            <a:ext cx="2348230" cy="1570990"/>
          </a:xfrm>
          <a:prstGeom prst="rect">
            <a:avLst/>
          </a:prstGeom>
        </p:spPr>
      </p:pic>
      <p:grpSp>
        <p:nvGrpSpPr>
          <p:cNvPr id="13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14" name="缺角矩形 13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缺角矩形 14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缺角矩形 15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缺角矩形 16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4" name="缺角矩形 23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5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0979" y="1095736"/>
            <a:ext cx="8801100" cy="3593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388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如图所示，小明将压强计的金属盒分别放入甲乙两种液体中，从图中可以得到的结论是（  　）</a:t>
            </a:r>
          </a:p>
          <a:p>
            <a:pPr fontAlgn="auto">
              <a:lnSpc>
                <a:spcPts val="388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A．甲液体的密度大于乙液体的密度 </a:t>
            </a:r>
          </a:p>
          <a:p>
            <a:pPr fontAlgn="auto">
              <a:lnSpc>
                <a:spcPts val="388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B．甲液体的密度等于乙液体的密度 </a:t>
            </a:r>
          </a:p>
          <a:p>
            <a:pPr fontAlgn="auto">
              <a:lnSpc>
                <a:spcPts val="388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C．甲金属盒处的压强等于乙金属盒</a:t>
            </a:r>
          </a:p>
          <a:p>
            <a:pPr fontAlgn="auto">
              <a:lnSpc>
                <a:spcPts val="388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处的压强 </a:t>
            </a:r>
          </a:p>
          <a:p>
            <a:pPr fontAlgn="auto">
              <a:lnSpc>
                <a:spcPts val="388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D．甲金属盒处的压强小于乙金属盒处的压强 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5939406" y="1974238"/>
            <a:ext cx="2660578" cy="1836285"/>
            <a:chOff x="10310" y="4616"/>
            <a:chExt cx="8100" cy="4746"/>
          </a:xfrm>
        </p:grpSpPr>
        <p:graphicFrame>
          <p:nvGraphicFramePr>
            <p:cNvPr id="6" name="对象 5"/>
            <p:cNvGraphicFramePr/>
            <p:nvPr/>
          </p:nvGraphicFramePr>
          <p:xfrm>
            <a:off x="11255" y="4616"/>
            <a:ext cx="7155" cy="47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66" r:id="rId3" imgW="8067675" imgH="5715000" progId="Paint.Picture">
                    <p:embed/>
                  </p:oleObj>
                </mc:Choice>
                <mc:Fallback>
                  <p:oleObj r:id="rId3" imgW="8067675" imgH="5715000" progId="Paint.Picture">
                    <p:embed/>
                    <p:pic>
                      <p:nvPicPr>
                        <p:cNvPr id="0" name="图片 6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1255" y="4616"/>
                          <a:ext cx="7155" cy="474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8" name="直接连接符 7"/>
            <p:cNvCxnSpPr/>
            <p:nvPr/>
          </p:nvCxnSpPr>
          <p:spPr>
            <a:xfrm>
              <a:off x="10310" y="7550"/>
              <a:ext cx="8100" cy="0"/>
            </a:xfrm>
            <a:prstGeom prst="line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4080595" y="1515186"/>
            <a:ext cx="403225" cy="7118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</a:p>
        </p:txBody>
      </p:sp>
      <p:grpSp>
        <p:nvGrpSpPr>
          <p:cNvPr id="7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11" name="缺角矩形 10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2" name="缺角矩形 11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3" name="缺角矩形 12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4" name="缺角矩形 13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5" name="缺角矩形 14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5597" y="1115232"/>
            <a:ext cx="8782526" cy="39703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3.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如图所示，向两支同样的试管中注入质量相等的甲、乙两种液体，发现液面在同一水平线上，比较甲、乙两种液体对试管底部的压强  （　　）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A．甲大    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B．乙大  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C．一样大   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D．无法确定 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05971" y="2329789"/>
            <a:ext cx="40322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6018" y="2336647"/>
            <a:ext cx="2302193" cy="2259294"/>
          </a:xfrm>
          <a:prstGeom prst="rect">
            <a:avLst/>
          </a:prstGeom>
        </p:spPr>
      </p:pic>
      <p:grpSp>
        <p:nvGrpSpPr>
          <p:cNvPr id="5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6" name="缺角矩形 5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8" name="缺角矩形 7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9" name="缺角矩形 8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0" name="缺角矩形 9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1" name="缺角矩形 10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2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7317" y="983378"/>
            <a:ext cx="869051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4.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如图所示，一个未装满水的瓶子，正立在水平桌面上时，瓶对桌面的压强为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p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，瓶底受到水的压力为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F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；倒立时瓶对桌面的压强为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p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，瓶盖受到水的压力为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F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则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p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p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F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___________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F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（选填：“大于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”“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小于”或“等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于”）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53252" y="2739545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小于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888947" y="2739544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大于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8800" y="2278688"/>
            <a:ext cx="3110935" cy="2283619"/>
          </a:xfrm>
          <a:prstGeom prst="rect">
            <a:avLst/>
          </a:prstGeom>
        </p:spPr>
      </p:pic>
      <p:grpSp>
        <p:nvGrpSpPr>
          <p:cNvPr id="8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9" name="缺角矩形 8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0" name="缺角矩形 9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1" name="缺角矩形 10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2" name="缺角矩形 11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3" name="缺角矩形 12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4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7307" y="1997641"/>
            <a:ext cx="4750497" cy="281463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27171" y="1242283"/>
            <a:ext cx="86698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 为研究液体内部压强特点，小华将透明塑料瓶底部剪去，蒙上橡皮膜并扎紧，如图甲所示。</a:t>
            </a:r>
          </a:p>
          <a:p>
            <a:pPr>
              <a:lnSpc>
                <a:spcPct val="150000"/>
              </a:lnSpc>
            </a:pPr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"/>
          <p:cNvGrpSpPr>
            <a:grpSpLocks noChangeAspect="1"/>
          </p:cNvGrpSpPr>
          <p:nvPr/>
        </p:nvGrpSpPr>
        <p:grpSpPr bwMode="auto">
          <a:xfrm>
            <a:off x="3216593" y="602109"/>
            <a:ext cx="2411016" cy="450056"/>
            <a:chOff x="3564387" y="597378"/>
            <a:chExt cx="2247990" cy="419195"/>
          </a:xfrm>
        </p:grpSpPr>
        <p:sp>
          <p:nvSpPr>
            <p:cNvPr id="12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7" name="TextBox 15"/>
          <p:cNvSpPr txBox="1">
            <a:spLocks noChangeArrowheads="1"/>
          </p:cNvSpPr>
          <p:nvPr/>
        </p:nvSpPr>
        <p:spPr bwMode="auto">
          <a:xfrm>
            <a:off x="3182065" y="559246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882" y="2196417"/>
            <a:ext cx="4312495" cy="25551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78171" y="1092789"/>
            <a:ext cx="8355435" cy="1363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（1）将瓶压入水中，橡皮膜向内凹，如乙图所示，说明水对橡皮膜有压强：将瓶向下压，橡皮膜内凹的程度变大，说明液体内部压强与液体的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__________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有关；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047788" y="1966230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深度</a:t>
            </a:r>
          </a:p>
        </p:txBody>
      </p:sp>
      <p:grpSp>
        <p:nvGrpSpPr>
          <p:cNvPr id="11" name="组合 1"/>
          <p:cNvGrpSpPr>
            <a:grpSpLocks noChangeAspect="1"/>
          </p:cNvGrpSpPr>
          <p:nvPr/>
        </p:nvGrpSpPr>
        <p:grpSpPr bwMode="auto">
          <a:xfrm>
            <a:off x="3216593" y="602109"/>
            <a:ext cx="2411016" cy="450056"/>
            <a:chOff x="3564387" y="597378"/>
            <a:chExt cx="2247990" cy="419195"/>
          </a:xfrm>
        </p:grpSpPr>
        <p:sp>
          <p:nvSpPr>
            <p:cNvPr id="12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7" name="TextBox 15"/>
          <p:cNvSpPr txBox="1">
            <a:spLocks noChangeArrowheads="1"/>
          </p:cNvSpPr>
          <p:nvPr/>
        </p:nvSpPr>
        <p:spPr bwMode="auto">
          <a:xfrm>
            <a:off x="3182065" y="559246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9052" y="2430920"/>
            <a:ext cx="4219586" cy="250007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78171" y="1092789"/>
            <a:ext cx="835543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（2）接着将某液体缓慢倒入瓶中，当内外液面相平时，橡皮膜仍向内凹，如丙图所示，说明倒入液体的密度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___________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（选填“大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于”“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等于”或“小于”）水的密度。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412628" y="1544133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小于</a:t>
            </a:r>
          </a:p>
        </p:txBody>
      </p:sp>
      <p:grpSp>
        <p:nvGrpSpPr>
          <p:cNvPr id="11" name="组合 1"/>
          <p:cNvGrpSpPr>
            <a:grpSpLocks noChangeAspect="1"/>
          </p:cNvGrpSpPr>
          <p:nvPr/>
        </p:nvGrpSpPr>
        <p:grpSpPr bwMode="auto">
          <a:xfrm>
            <a:off x="3216593" y="602109"/>
            <a:ext cx="2411016" cy="450056"/>
            <a:chOff x="3564387" y="597378"/>
            <a:chExt cx="2247990" cy="419195"/>
          </a:xfrm>
        </p:grpSpPr>
        <p:sp>
          <p:nvSpPr>
            <p:cNvPr id="12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7" name="TextBox 15"/>
          <p:cNvSpPr txBox="1">
            <a:spLocks noChangeArrowheads="1"/>
          </p:cNvSpPr>
          <p:nvPr/>
        </p:nvSpPr>
        <p:spPr bwMode="auto">
          <a:xfrm>
            <a:off x="3182065" y="559246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  <p:extLst>
      <p:ext uri="{BB962C8B-B14F-4D97-AF65-F5344CB8AC3E}">
        <p14:creationId xmlns:p14="http://schemas.microsoft.com/office/powerpoint/2010/main" val="373854316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689" y="2813407"/>
            <a:ext cx="3574031" cy="21175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4300" y="1173076"/>
            <a:ext cx="8915400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（3）将甲图中装置倒置，然后在瓶口紧密链接一根无色透明胶管，并灌注红墨水，如丁图所示。使胶管内液面高于橡皮膜，将塑料瓶橡皮膜的一端朝各个方向放置，橡皮膜都向外凸，说明液体内部向各个方向都有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______________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534134" y="2511902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压强</a:t>
            </a:r>
          </a:p>
        </p:txBody>
      </p:sp>
      <p:grpSp>
        <p:nvGrpSpPr>
          <p:cNvPr id="11" name="组合 1"/>
          <p:cNvGrpSpPr>
            <a:grpSpLocks noChangeAspect="1"/>
          </p:cNvGrpSpPr>
          <p:nvPr/>
        </p:nvGrpSpPr>
        <p:grpSpPr bwMode="auto">
          <a:xfrm>
            <a:off x="3216593" y="602109"/>
            <a:ext cx="2411016" cy="450056"/>
            <a:chOff x="3564387" y="597378"/>
            <a:chExt cx="2247990" cy="419195"/>
          </a:xfrm>
        </p:grpSpPr>
        <p:sp>
          <p:nvSpPr>
            <p:cNvPr id="12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7" name="TextBox 15"/>
          <p:cNvSpPr txBox="1">
            <a:spLocks noChangeArrowheads="1"/>
          </p:cNvSpPr>
          <p:nvPr/>
        </p:nvSpPr>
        <p:spPr bwMode="auto">
          <a:xfrm>
            <a:off x="3182065" y="559246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  <p:extLst>
      <p:ext uri="{BB962C8B-B14F-4D97-AF65-F5344CB8AC3E}">
        <p14:creationId xmlns:p14="http://schemas.microsoft.com/office/powerpoint/2010/main" val="190242909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9052" y="2430920"/>
            <a:ext cx="4219586" cy="250007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4300" y="1173076"/>
            <a:ext cx="8915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（4）使装置保持丁图所示位置不变，在橡皮膜上戳个洞，会有部分液体从洞口流出，最后稳定时，塑料瓶和胶管里的液面相平，此时塑料瓶与胶管构成一个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___________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021455" y="2080810"/>
            <a:ext cx="11010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连通器</a:t>
            </a:r>
          </a:p>
        </p:txBody>
      </p:sp>
      <p:grpSp>
        <p:nvGrpSpPr>
          <p:cNvPr id="5" name="组合 1"/>
          <p:cNvGrpSpPr>
            <a:grpSpLocks noChangeAspect="1"/>
          </p:cNvGrpSpPr>
          <p:nvPr/>
        </p:nvGrpSpPr>
        <p:grpSpPr bwMode="auto">
          <a:xfrm>
            <a:off x="3216593" y="602109"/>
            <a:ext cx="2411016" cy="450056"/>
            <a:chOff x="3564387" y="597378"/>
            <a:chExt cx="2247990" cy="419195"/>
          </a:xfrm>
        </p:grpSpPr>
        <p:sp>
          <p:nvSpPr>
            <p:cNvPr id="6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7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3" name="TextBox 15"/>
          <p:cNvSpPr txBox="1">
            <a:spLocks noChangeArrowheads="1"/>
          </p:cNvSpPr>
          <p:nvPr/>
        </p:nvSpPr>
        <p:spPr bwMode="auto">
          <a:xfrm>
            <a:off x="3182065" y="559246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  <p:extLst>
      <p:ext uri="{BB962C8B-B14F-4D97-AF65-F5344CB8AC3E}">
        <p14:creationId xmlns:p14="http://schemas.microsoft.com/office/powerpoint/2010/main" val="329361341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5" name="9215a.eps" descr="id:2147512795;FounderCES"/>
          <p:cNvPicPr>
            <a:picLocks noChangeAspect="1"/>
          </p:cNvPicPr>
          <p:nvPr/>
        </p:nvPicPr>
        <p:blipFill>
          <a:blip r:embed="rId2"/>
          <a:srcRect l="11905" r="11370"/>
          <a:stretch>
            <a:fillRect/>
          </a:stretch>
        </p:blipFill>
        <p:spPr>
          <a:xfrm>
            <a:off x="95250" y="709586"/>
            <a:ext cx="9021128" cy="4016693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99022" y="621806"/>
            <a:ext cx="4016216" cy="466249"/>
            <a:chOff x="6049" y="1048"/>
            <a:chExt cx="8433" cy="979"/>
          </a:xfrm>
        </p:grpSpPr>
        <p:grpSp>
          <p:nvGrpSpPr>
            <p:cNvPr id="2" name="组合 18"/>
            <p:cNvGrpSpPr/>
            <p:nvPr/>
          </p:nvGrpSpPr>
          <p:grpSpPr bwMode="auto">
            <a:xfrm>
              <a:off x="6049" y="1138"/>
              <a:ext cx="2811" cy="889"/>
              <a:chOff x="2174498" y="684066"/>
              <a:chExt cx="1785105" cy="564903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2212975" y="684066"/>
                <a:ext cx="1685925" cy="557124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350"/>
              </a:p>
            </p:txBody>
          </p:sp>
          <p:sp>
            <p:nvSpPr>
              <p:cNvPr id="10" name="矩形 1"/>
              <p:cNvSpPr>
                <a:spLocks noChangeArrowheads="1"/>
              </p:cNvSpPr>
              <p:nvPr/>
            </p:nvSpPr>
            <p:spPr bwMode="auto">
              <a:xfrm>
                <a:off x="2174498" y="731692"/>
                <a:ext cx="1785105" cy="51727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知识点 </a:t>
                </a:r>
                <a:r>
                  <a:rPr lang="en-US" sz="2400" b="1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1</a:t>
                </a: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9329" y="1048"/>
              <a:ext cx="5153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r>
                <a:rPr lang="zh-CN" altLang="en-US" dirty="0"/>
                <a:t>液体压强的特点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89657" y="1528825"/>
            <a:ext cx="3749878" cy="2943402"/>
            <a:chOff x="796954" y="1327489"/>
            <a:chExt cx="3749878" cy="294340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6954" y="1327489"/>
              <a:ext cx="3749878" cy="2943402"/>
            </a:xfrm>
            <a:prstGeom prst="rect">
              <a:avLst/>
            </a:prstGeom>
          </p:spPr>
        </p:pic>
        <p:pic>
          <p:nvPicPr>
            <p:cNvPr id="12290" name="Picture 2">
              <a:hlinkClick r:id="rId3" action="ppaction://hlinkfile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6954" y="1571666"/>
              <a:ext cx="3749878" cy="2455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2" descr="D:\图标图片\f3373a58f30e42a28f0f3dcc05381ad6.gif"/>
            <p:cNvPicPr>
              <a:picLocks noChangeAspect="1" noChangeArrowheads="1" noCrop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4271756" y="3707524"/>
              <a:ext cx="275076" cy="301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矩形 14"/>
          <p:cNvSpPr/>
          <p:nvPr/>
        </p:nvSpPr>
        <p:spPr>
          <a:xfrm>
            <a:off x="5209563" y="1526743"/>
            <a:ext cx="3087149" cy="1015663"/>
          </a:xfrm>
          <a:prstGeom prst="rect">
            <a:avLst/>
          </a:prstGeom>
          <a:solidFill>
            <a:srgbClr val="ABE3FF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液体能使底部或侧壁的橡皮膜凸出</a:t>
            </a:r>
          </a:p>
        </p:txBody>
      </p:sp>
      <p:sp>
        <p:nvSpPr>
          <p:cNvPr id="6" name="下箭头 5"/>
          <p:cNvSpPr/>
          <p:nvPr/>
        </p:nvSpPr>
        <p:spPr>
          <a:xfrm>
            <a:off x="6635692" y="2542405"/>
            <a:ext cx="280881" cy="747423"/>
          </a:xfrm>
          <a:prstGeom prst="downArrow">
            <a:avLst/>
          </a:prstGeom>
          <a:solidFill>
            <a:srgbClr val="66CCFF"/>
          </a:solidFill>
          <a:ln w="19050">
            <a:solidFill>
              <a:schemeClr val="tx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209562" y="3289829"/>
            <a:ext cx="3087149" cy="1015663"/>
          </a:xfrm>
          <a:prstGeom prst="rect">
            <a:avLst/>
          </a:prstGeom>
          <a:solidFill>
            <a:srgbClr val="ABE3FF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液体对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底部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或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侧面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都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有压强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6" grpId="0" animBg="1"/>
      <p:bldP spid="16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3932" y="983719"/>
            <a:ext cx="8694232" cy="3283208"/>
            <a:chOff x="508490" y="1176860"/>
            <a:chExt cx="8694232" cy="3283208"/>
          </a:xfrm>
        </p:grpSpPr>
        <p:sp>
          <p:nvSpPr>
            <p:cNvPr id="7" name="等腰三角形 6"/>
            <p:cNvSpPr/>
            <p:nvPr>
              <p:custDataLst>
                <p:tags r:id="rId1"/>
              </p:custDataLst>
            </p:nvPr>
          </p:nvSpPr>
          <p:spPr bwMode="auto">
            <a:xfrm rot="16200000">
              <a:off x="925343" y="1289720"/>
              <a:ext cx="3283208" cy="3057488"/>
            </a:xfrm>
            <a:prstGeom prst="triangle">
              <a:avLst/>
            </a:prstGeom>
            <a:solidFill>
              <a:srgbClr val="4276AA">
                <a:lumMod val="20000"/>
                <a:lumOff val="80000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2"/>
              </p:custDataLst>
            </p:nvPr>
          </p:nvSpPr>
          <p:spPr bwMode="auto">
            <a:xfrm>
              <a:off x="508490" y="1946362"/>
              <a:ext cx="1744204" cy="1744205"/>
            </a:xfrm>
            <a:prstGeom prst="ellipse">
              <a:avLst/>
            </a:prstGeom>
            <a:solidFill>
              <a:srgbClr val="4276AA"/>
            </a:solidFill>
            <a:ln w="9525">
              <a:noFill/>
              <a:round/>
            </a:ln>
          </p:spPr>
          <p:txBody>
            <a:bodyPr vert="horz" wrap="square" lIns="67500" tIns="67500" rIns="67500" bIns="67500" anchor="ctr" anchorCtr="1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作业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</a:p>
          </p:txBody>
        </p:sp>
        <p:sp>
          <p:nvSpPr>
            <p:cNvPr id="9" name="圆角矩形 8"/>
            <p:cNvSpPr/>
            <p:nvPr>
              <p:custDataLst>
                <p:tags r:id="rId3"/>
              </p:custDataLst>
            </p:nvPr>
          </p:nvSpPr>
          <p:spPr>
            <a:xfrm>
              <a:off x="4215821" y="2093443"/>
              <a:ext cx="101088" cy="531880"/>
            </a:xfrm>
            <a:prstGeom prst="roundRect">
              <a:avLst/>
            </a:prstGeom>
            <a:solidFill>
              <a:srgbClr val="178AA1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圆角矩形 9"/>
            <p:cNvSpPr/>
            <p:nvPr>
              <p:custDataLst>
                <p:tags r:id="rId4"/>
              </p:custDataLst>
            </p:nvPr>
          </p:nvSpPr>
          <p:spPr>
            <a:xfrm>
              <a:off x="4215821" y="3027429"/>
              <a:ext cx="101088" cy="531880"/>
            </a:xfrm>
            <a:prstGeom prst="roundRect">
              <a:avLst/>
            </a:prstGeom>
            <a:solidFill>
              <a:srgbClr val="40A693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5"/>
              </p:custDataLst>
            </p:nvPr>
          </p:nvSpPr>
          <p:spPr bwMode="auto">
            <a:xfrm>
              <a:off x="4473893" y="1946407"/>
              <a:ext cx="1544955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178AA1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教材作业</a:t>
              </a:r>
            </a:p>
          </p:txBody>
        </p:sp>
        <p:sp>
          <p:nvSpPr>
            <p:cNvPr id="20" name="文本框 19"/>
            <p:cNvSpPr txBox="1"/>
            <p:nvPr>
              <p:custDataLst>
                <p:tags r:id="rId6"/>
              </p:custDataLst>
            </p:nvPr>
          </p:nvSpPr>
          <p:spPr bwMode="auto">
            <a:xfrm>
              <a:off x="4316729" y="2383605"/>
              <a:ext cx="4885993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 完成课后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“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动手动脑学物理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”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练习</a:t>
              </a:r>
            </a:p>
          </p:txBody>
        </p:sp>
        <p:sp>
          <p:nvSpPr>
            <p:cNvPr id="11" name="文本框 10"/>
            <p:cNvSpPr txBox="1"/>
            <p:nvPr>
              <p:custDataLst>
                <p:tags r:id="rId7"/>
              </p:custDataLst>
            </p:nvPr>
          </p:nvSpPr>
          <p:spPr bwMode="auto">
            <a:xfrm>
              <a:off x="4473893" y="2880334"/>
              <a:ext cx="1545431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40A693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自主安排</a:t>
              </a:r>
            </a:p>
          </p:txBody>
        </p:sp>
        <p:sp>
          <p:nvSpPr>
            <p:cNvPr id="18" name="文本框 17"/>
            <p:cNvSpPr txBox="1"/>
            <p:nvPr>
              <p:custDataLst>
                <p:tags r:id="rId8"/>
              </p:custDataLst>
            </p:nvPr>
          </p:nvSpPr>
          <p:spPr bwMode="auto">
            <a:xfrm>
              <a:off x="4473893" y="3182752"/>
              <a:ext cx="3659505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配套练习册练习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85834" y="1420072"/>
            <a:ext cx="7764780" cy="110680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21453" y="717393"/>
            <a:ext cx="53521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讨论：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喷泉的水柱能向上喷出可以说明什么？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530" y="881965"/>
            <a:ext cx="3153470" cy="1433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TextBox 16"/>
          <p:cNvSpPr txBox="1"/>
          <p:nvPr/>
        </p:nvSpPr>
        <p:spPr>
          <a:xfrm>
            <a:off x="1728132" y="1961305"/>
            <a:ext cx="6333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液体内部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向上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也有压强。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21452" y="2612041"/>
            <a:ext cx="7625593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思考：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液体为什么可以向各个方向都具有压强？压强有什么特点呢？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13420" y="3834864"/>
            <a:ext cx="6333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液体具有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流动性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280345481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G:\resource\8x92\jpg\034040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01" b="237"/>
          <a:stretch/>
        </p:blipFill>
        <p:spPr bwMode="auto">
          <a:xfrm>
            <a:off x="4137184" y="1562571"/>
            <a:ext cx="2045501" cy="3335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179" name="矩形 12290"/>
          <p:cNvSpPr>
            <a:spLocks noChangeArrowheads="1"/>
          </p:cNvSpPr>
          <p:nvPr/>
        </p:nvSpPr>
        <p:spPr bwMode="auto">
          <a:xfrm>
            <a:off x="0" y="559299"/>
            <a:ext cx="9146381" cy="540544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2400" b="1" spc="100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b="1" spc="100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探究实验：研究液体内部的压强</a:t>
            </a:r>
          </a:p>
        </p:txBody>
      </p:sp>
      <p:sp>
        <p:nvSpPr>
          <p:cNvPr id="7" name="矩形标注 6"/>
          <p:cNvSpPr/>
          <p:nvPr/>
        </p:nvSpPr>
        <p:spPr>
          <a:xfrm>
            <a:off x="3242310" y="1796812"/>
            <a:ext cx="1230154" cy="485934"/>
          </a:xfrm>
          <a:prstGeom prst="wedgeRectCallout">
            <a:avLst>
              <a:gd name="adj1" fmla="val 68578"/>
              <a:gd name="adj2" fmla="val 95833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橡皮管</a:t>
            </a:r>
          </a:p>
        </p:txBody>
      </p:sp>
      <p:sp>
        <p:nvSpPr>
          <p:cNvPr id="13" name="矩形标注 12"/>
          <p:cNvSpPr/>
          <p:nvPr/>
        </p:nvSpPr>
        <p:spPr>
          <a:xfrm>
            <a:off x="3551555" y="4512944"/>
            <a:ext cx="1263650" cy="478505"/>
          </a:xfrm>
          <a:prstGeom prst="wedgeRectCallout">
            <a:avLst>
              <a:gd name="adj1" fmla="val 30467"/>
              <a:gd name="adj2" fmla="val -125181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橡皮膜</a:t>
            </a:r>
          </a:p>
        </p:txBody>
      </p:sp>
      <p:sp>
        <p:nvSpPr>
          <p:cNvPr id="16" name="矩形标注 15"/>
          <p:cNvSpPr/>
          <p:nvPr/>
        </p:nvSpPr>
        <p:spPr>
          <a:xfrm>
            <a:off x="5574665" y="3700144"/>
            <a:ext cx="1092200" cy="485961"/>
          </a:xfrm>
          <a:prstGeom prst="wedgeRectCallout">
            <a:avLst>
              <a:gd name="adj1" fmla="val -68081"/>
              <a:gd name="adj2" fmla="val -15612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U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形管</a:t>
            </a:r>
          </a:p>
        </p:txBody>
      </p:sp>
      <p:sp>
        <p:nvSpPr>
          <p:cNvPr id="19467" name="TextBox 10"/>
          <p:cNvSpPr txBox="1"/>
          <p:nvPr/>
        </p:nvSpPr>
        <p:spPr>
          <a:xfrm>
            <a:off x="6419215" y="1614170"/>
            <a:ext cx="2641600" cy="1420495"/>
          </a:xfrm>
          <a:prstGeom prst="rect">
            <a:avLst/>
          </a:prstGeom>
          <a:noFill/>
          <a:ln w="254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橡皮膜受到压强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型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管的两侧液面就会产生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高度差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矩形标注 16"/>
          <p:cNvSpPr/>
          <p:nvPr/>
        </p:nvSpPr>
        <p:spPr>
          <a:xfrm>
            <a:off x="3242310" y="3239135"/>
            <a:ext cx="978535" cy="401687"/>
          </a:xfrm>
          <a:prstGeom prst="wedgeRectCallout">
            <a:avLst>
              <a:gd name="adj1" fmla="val 81138"/>
              <a:gd name="adj2" fmla="val 155063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探头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144226" y="3860799"/>
            <a:ext cx="1191578" cy="460375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转换法</a:t>
            </a:r>
          </a:p>
        </p:txBody>
      </p:sp>
      <p:sp>
        <p:nvSpPr>
          <p:cNvPr id="18" name="下箭头 17"/>
          <p:cNvSpPr/>
          <p:nvPr/>
        </p:nvSpPr>
        <p:spPr>
          <a:xfrm>
            <a:off x="7516653" y="3051466"/>
            <a:ext cx="446723" cy="758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51671" y="1796728"/>
            <a:ext cx="2776756" cy="3194721"/>
          </a:xfrm>
          <a:prstGeom prst="rect">
            <a:avLst/>
          </a:prstGeom>
          <a:noFill/>
          <a:ln w="12700">
            <a:solidFill>
              <a:srgbClr val="0FB62A"/>
            </a:solidFill>
            <a:prstDash val="sysDot"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微小压强计在使用前，要检查装置的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气密性。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方法：按压橡皮膜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3~5s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，看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型管内液面的高度差是否稳定。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777" y="1216404"/>
            <a:ext cx="41453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</a:rPr>
              <a:t>【</a:t>
            </a:r>
            <a:r>
              <a:rPr lang="zh-CN" altLang="en-US" sz="2400" b="1" dirty="0">
                <a:solidFill>
                  <a:srgbClr val="0000FF"/>
                </a:solidFill>
              </a:rPr>
              <a:t>实验仪器</a:t>
            </a:r>
            <a:r>
              <a:rPr lang="en-US" altLang="zh-CN" sz="2400" b="1" dirty="0">
                <a:solidFill>
                  <a:srgbClr val="0000FF"/>
                </a:solidFill>
              </a:rPr>
              <a:t>】</a:t>
            </a:r>
            <a:r>
              <a:rPr lang="zh-CN" altLang="en-US" sz="2400" b="1" dirty="0">
                <a:solidFill>
                  <a:srgbClr val="FF0000"/>
                </a:solidFill>
              </a:rPr>
              <a:t>微小压强计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6" grpId="0" bldLvl="0" animBg="1"/>
      <p:bldP spid="19467" grpId="0" bldLvl="0" animBg="1"/>
      <p:bldP spid="17" grpId="0" bldLvl="0" animBg="1"/>
      <p:bldP spid="5" grpId="0" bldLvl="0" animBg="1"/>
      <p:bldP spid="18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56100" y="949984"/>
            <a:ext cx="4539616" cy="3412292"/>
            <a:chOff x="1008438" y="949984"/>
            <a:chExt cx="4539616" cy="341229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8438" y="949984"/>
              <a:ext cx="4539616" cy="3412292"/>
            </a:xfrm>
            <a:prstGeom prst="rect">
              <a:avLst/>
            </a:prstGeom>
          </p:spPr>
        </p:pic>
        <p:pic>
          <p:nvPicPr>
            <p:cNvPr id="11266" name="Picture 2">
              <a:hlinkClick r:id="rId3" action="ppaction://hlinkfile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8438" y="1269326"/>
              <a:ext cx="4539616" cy="2782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Picture 2" descr="D:\图标图片\f3373a58f30e42a28f0f3dcc05381ad6.gif"/>
            <p:cNvPicPr>
              <a:picLocks noChangeAspect="1" noChangeArrowheads="1" noCrop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5272978" y="3750792"/>
              <a:ext cx="275076" cy="301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矩形 4"/>
          <p:cNvSpPr/>
          <p:nvPr/>
        </p:nvSpPr>
        <p:spPr>
          <a:xfrm>
            <a:off x="5347981" y="1156382"/>
            <a:ext cx="35191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u"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同一深度，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液体向各个方向的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压强相等；</a:t>
            </a:r>
            <a:endParaRPr lang="zh-CN" altLang="en-US" sz="2000" dirty="0"/>
          </a:p>
        </p:txBody>
      </p:sp>
      <p:sp>
        <p:nvSpPr>
          <p:cNvPr id="6" name="矩形 5"/>
          <p:cNvSpPr/>
          <p:nvPr/>
        </p:nvSpPr>
        <p:spPr>
          <a:xfrm>
            <a:off x="5347981" y="2606773"/>
            <a:ext cx="32444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深度增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大，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液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体的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压强增大。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89572138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656100" y="949984"/>
            <a:ext cx="4539616" cy="3412292"/>
            <a:chOff x="656100" y="949984"/>
            <a:chExt cx="4539616" cy="341229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100" y="949984"/>
              <a:ext cx="4539616" cy="3412292"/>
            </a:xfrm>
            <a:prstGeom prst="rect">
              <a:avLst/>
            </a:prstGeom>
          </p:spPr>
        </p:pic>
        <p:pic>
          <p:nvPicPr>
            <p:cNvPr id="12290" name="Picture 2">
              <a:hlinkClick r:id="rId3" action="ppaction://hlinkfile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100" y="1235066"/>
              <a:ext cx="4539616" cy="2816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Picture 2" descr="D:\图标图片\f3373a58f30e42a28f0f3dcc05381ad6.gif"/>
            <p:cNvPicPr>
              <a:picLocks noChangeAspect="1" noChangeArrowheads="1" noCrop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4920640" y="3750792"/>
              <a:ext cx="275076" cy="301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矩形 4"/>
          <p:cNvSpPr/>
          <p:nvPr/>
        </p:nvSpPr>
        <p:spPr>
          <a:xfrm>
            <a:off x="5448649" y="1762273"/>
            <a:ext cx="32842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u"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在深度相同时，液体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密度越大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压强越大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85115003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498" y="1451073"/>
            <a:ext cx="1273969" cy="1763078"/>
          </a:xfrm>
          <a:prstGeom prst="rect">
            <a:avLst/>
          </a:prstGeom>
        </p:spPr>
      </p:pic>
      <p:sp>
        <p:nvSpPr>
          <p:cNvPr id="145412" name="文本框 145411"/>
          <p:cNvSpPr txBox="1"/>
          <p:nvPr/>
        </p:nvSpPr>
        <p:spPr>
          <a:xfrm>
            <a:off x="1558678" y="1174900"/>
            <a:ext cx="6738033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algn="l"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液体内部有压强：</a:t>
            </a:r>
          </a:p>
          <a:p>
            <a:pPr marL="342900" indent="-342900" algn="l"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在同一深度，液体向各个方向的压强相等。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algn="l" fontAlgn="auto">
              <a:lnSpc>
                <a:spcPct val="150000"/>
              </a:lnSpc>
              <a:buClr>
                <a:srgbClr val="FF0000"/>
              </a:buClr>
              <a:buAutoNum type="arabicPeriod" startAt="2"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液体压强与液体深度有关：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algn="l"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深度增大，液体的压强增大。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algn="l"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液体压强与液体密度有关：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algn="l"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在深度相同时，液体密度越大，压强越大。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168968" y="519632"/>
            <a:ext cx="2501990" cy="495548"/>
            <a:chOff x="2506980" y="579256"/>
            <a:chExt cx="3958508" cy="495548"/>
          </a:xfrm>
        </p:grpSpPr>
        <p:pic>
          <p:nvPicPr>
            <p:cNvPr id="6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液体压强的特点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5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5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5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5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54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54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2" grpId="0" uiExpand="1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2337eda6-2239-4a16-aae0-7df1e18ab6d4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2756</Words>
  <Application>Microsoft Office PowerPoint</Application>
  <PresentationFormat>全屏显示(16:9)</PresentationFormat>
  <Paragraphs>198</Paragraphs>
  <Slides>41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41</vt:i4>
      </vt:variant>
    </vt:vector>
  </HeadingPairs>
  <TitlesOfParts>
    <vt:vector size="49" baseType="lpstr">
      <vt:lpstr>《七彩课堂》课件模板（新）</vt:lpstr>
      <vt:lpstr>1_《七彩课堂》课件模板（新）</vt:lpstr>
      <vt:lpstr>自定义设计方案</vt:lpstr>
      <vt:lpstr>Equation.KSEE3</vt:lpstr>
      <vt:lpstr>Microsoft Equation 3.0</vt:lpstr>
      <vt:lpstr>MathType 6.0 Equation</vt:lpstr>
      <vt:lpstr>Equation</vt:lpstr>
      <vt:lpstr>Bitmap Image</vt:lpstr>
      <vt:lpstr> 第九章  压强  第2节  液体的压强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51</cp:revision>
  <dcterms:created xsi:type="dcterms:W3CDTF">2018-03-01T02:03:00Z</dcterms:created>
  <dcterms:modified xsi:type="dcterms:W3CDTF">2019-11-11T03:46:59Z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  <property fmtid="{D5CDD505-2E9C-101B-9397-08002B2CF9AE}" pid="3" name="KSORubyTemplateID">
    <vt:lpwstr>13</vt:lpwstr>
  </property>
</Properties>
</file>